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6" r:id="rId3"/>
    <p:sldId id="303" r:id="rId4"/>
    <p:sldId id="308" r:id="rId5"/>
    <p:sldId id="305" r:id="rId6"/>
    <p:sldId id="306" r:id="rId7"/>
    <p:sldId id="311" r:id="rId8"/>
    <p:sldId id="312" r:id="rId9"/>
    <p:sldId id="313" r:id="rId10"/>
    <p:sldId id="314" r:id="rId11"/>
    <p:sldId id="307" r:id="rId12"/>
    <p:sldId id="309" r:id="rId13"/>
    <p:sldId id="310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Estilo Médio 4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Estilo Médio 4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Estilo Médio 4 - Ênfas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Estilo Médio 4 - Ênfas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Estilo Médio 4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Estilo Médio 4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AF606853-7671-496A-8E4F-DF71F8EC918B}" styleName="Estilo Escuro 1 - Ênfase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Estilo Escuro 1 - Ênfas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Estilo Escuro 1 - Ênfas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Estilo com Tema 1 - Ênfas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4" autoAdjust="0"/>
    <p:restoredTop sz="93506" autoAdjust="0"/>
  </p:normalViewPr>
  <p:slideViewPr>
    <p:cSldViewPr snapToGrid="0">
      <p:cViewPr varScale="1">
        <p:scale>
          <a:sx n="77" d="100"/>
          <a:sy n="77" d="100"/>
        </p:scale>
        <p:origin x="456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1" i="0" u="none" strike="noStrike" kern="1200" baseline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n-US" sz="2800" b="1" dirty="0">
                <a:solidFill>
                  <a:srgbClr val="0070C0"/>
                </a:solidFill>
              </a:rPr>
              <a:t>LITROS DE LEITE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1" i="0" u="none" strike="noStrike" kern="1200" baseline="0">
              <a:solidFill>
                <a:srgbClr val="0070C0"/>
              </a:solidFill>
              <a:effectLst/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LITROS DE LEITE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solidFill>
                <a:srgbClr val="FFFF0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66E-4D1F-9C70-8E5985A75B54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66E-4D1F-9C70-8E5985A75B54}"/>
              </c:ext>
            </c:extLst>
          </c:dPt>
          <c:dPt>
            <c:idx val="2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66E-4D1F-9C70-8E5985A75B54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66E-4D1F-9C70-8E5985A75B54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066E-4D1F-9C70-8E5985A75B54}"/>
              </c:ext>
            </c:extLst>
          </c:dPt>
          <c:dPt>
            <c:idx val="5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66E-4D1F-9C70-8E5985A75B54}"/>
              </c:ext>
            </c:extLst>
          </c:dPt>
          <c:dPt>
            <c:idx val="6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066E-4D1F-9C70-8E5985A75B54}"/>
              </c:ext>
            </c:extLst>
          </c:dPt>
          <c:dPt>
            <c:idx val="7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66E-4D1F-9C70-8E5985A75B5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Planilha1!$A$2:$A$10</c:f>
              <c:numCache>
                <c:formatCode>mmm\-yy</c:formatCode>
                <c:ptCount val="9"/>
                <c:pt idx="0">
                  <c:v>42856</c:v>
                </c:pt>
                <c:pt idx="1">
                  <c:v>42887</c:v>
                </c:pt>
                <c:pt idx="2">
                  <c:v>42917</c:v>
                </c:pt>
                <c:pt idx="3">
                  <c:v>42948</c:v>
                </c:pt>
                <c:pt idx="4">
                  <c:v>42979</c:v>
                </c:pt>
                <c:pt idx="5">
                  <c:v>43009</c:v>
                </c:pt>
                <c:pt idx="6">
                  <c:v>43040</c:v>
                </c:pt>
                <c:pt idx="7">
                  <c:v>43070</c:v>
                </c:pt>
              </c:numCache>
            </c:numRef>
          </c:cat>
          <c:val>
            <c:numRef>
              <c:f>Planilha1!$B$2:$B$10</c:f>
              <c:numCache>
                <c:formatCode>#,##0</c:formatCode>
                <c:ptCount val="9"/>
                <c:pt idx="0">
                  <c:v>32322088</c:v>
                </c:pt>
                <c:pt idx="1">
                  <c:v>29977962</c:v>
                </c:pt>
                <c:pt idx="2">
                  <c:v>31049474</c:v>
                </c:pt>
                <c:pt idx="3">
                  <c:v>28379542</c:v>
                </c:pt>
                <c:pt idx="4">
                  <c:v>27303018</c:v>
                </c:pt>
                <c:pt idx="5">
                  <c:v>26705762</c:v>
                </c:pt>
                <c:pt idx="6">
                  <c:v>30774780</c:v>
                </c:pt>
                <c:pt idx="7">
                  <c:v>37189580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052-48E1-8F80-3B8CBCCCE97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-1465707760"/>
        <c:axId val="-1465697968"/>
      </c:barChart>
      <c:dateAx>
        <c:axId val="-14657077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dirty="0"/>
                  <a:t>FONTE:</a:t>
                </a:r>
                <a:r>
                  <a:rPr lang="pt-BR" baseline="0" dirty="0"/>
                  <a:t> FQPS/Leite</a:t>
                </a:r>
                <a:endParaRPr lang="pt-BR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mmm\-yy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465697968"/>
        <c:crosses val="autoZero"/>
        <c:auto val="1"/>
        <c:lblOffset val="100"/>
        <c:baseTimeUnit val="months"/>
      </c:dateAx>
      <c:valAx>
        <c:axId val="-14656979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-1465707760"/>
        <c:crosses val="autoZero"/>
        <c:crossBetween val="between"/>
      </c:valAx>
      <c:spPr>
        <a:solidFill>
          <a:srgbClr val="00B050"/>
        </a:solidFill>
        <a:ln w="76200">
          <a:solidFill>
            <a:srgbClr val="FF0000"/>
          </a:solidFill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38100" cap="flat" cmpd="sng" algn="ctr">
      <a:solidFill>
        <a:srgbClr val="C00000"/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VALOR ARRECADADO (REAIS)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FFFF0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Planilha1!$A$2:$A$9</c:f>
              <c:numCache>
                <c:formatCode>mmm\-yy</c:formatCode>
                <c:ptCount val="8"/>
                <c:pt idx="0">
                  <c:v>42856</c:v>
                </c:pt>
                <c:pt idx="1">
                  <c:v>42887</c:v>
                </c:pt>
                <c:pt idx="2">
                  <c:v>42917</c:v>
                </c:pt>
                <c:pt idx="3">
                  <c:v>42948</c:v>
                </c:pt>
                <c:pt idx="4">
                  <c:v>42979</c:v>
                </c:pt>
                <c:pt idx="5">
                  <c:v>43009</c:v>
                </c:pt>
                <c:pt idx="6">
                  <c:v>43040</c:v>
                </c:pt>
                <c:pt idx="7">
                  <c:v>43070</c:v>
                </c:pt>
              </c:numCache>
            </c:numRef>
          </c:cat>
          <c:val>
            <c:numRef>
              <c:f>Planilha1!$B$2:$B$9</c:f>
              <c:numCache>
                <c:formatCode>#,##0.00</c:formatCode>
                <c:ptCount val="8"/>
                <c:pt idx="0">
                  <c:v>161610.44</c:v>
                </c:pt>
                <c:pt idx="1">
                  <c:v>149889.81</c:v>
                </c:pt>
                <c:pt idx="2">
                  <c:v>155247.37</c:v>
                </c:pt>
                <c:pt idx="3">
                  <c:v>141897.71</c:v>
                </c:pt>
                <c:pt idx="4">
                  <c:v>136515.09</c:v>
                </c:pt>
                <c:pt idx="5">
                  <c:v>133528.81</c:v>
                </c:pt>
                <c:pt idx="6">
                  <c:v>153873.9</c:v>
                </c:pt>
                <c:pt idx="7">
                  <c:v>185947.9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1AC-4CD8-A335-02F0C75F594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-1465700688"/>
        <c:axId val="-1465701776"/>
      </c:barChart>
      <c:dateAx>
        <c:axId val="-14657006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dirty="0"/>
                  <a:t>FONTE:</a:t>
                </a:r>
                <a:r>
                  <a:rPr lang="pt-BR" baseline="0" dirty="0"/>
                  <a:t> FQPS/Leite</a:t>
                </a:r>
                <a:endParaRPr lang="pt-BR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mmm\-yy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465701776"/>
        <c:crosses val="autoZero"/>
        <c:auto val="1"/>
        <c:lblOffset val="100"/>
        <c:baseTimeUnit val="months"/>
      </c:dateAx>
      <c:valAx>
        <c:axId val="-14657017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465700688"/>
        <c:crosses val="autoZero"/>
        <c:crossBetween val="between"/>
      </c:valAx>
      <c:spPr>
        <a:solidFill>
          <a:srgbClr val="00B050"/>
        </a:solidFill>
        <a:ln w="57150">
          <a:solidFill>
            <a:srgbClr val="FF0000"/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rgbClr val="0070C0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38100" cap="flat" cmpd="sng" algn="ctr">
      <a:solidFill>
        <a:srgbClr val="C00000"/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1" i="0" u="none" strike="noStrike" kern="1200" baseline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n-US" sz="2800" b="1" dirty="0">
                <a:solidFill>
                  <a:srgbClr val="0070C0"/>
                </a:solidFill>
              </a:rPr>
              <a:t>LITROS DE LEITE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1" i="0" u="none" strike="noStrike" kern="1200" baseline="0">
              <a:solidFill>
                <a:srgbClr val="0070C0"/>
              </a:solidFill>
              <a:effectLst/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LITROS DE LEITE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FFFF0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66E-4D1F-9C70-8E5985A75B54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66E-4D1F-9C70-8E5985A75B54}"/>
              </c:ext>
            </c:extLst>
          </c:dPt>
          <c:dPt>
            <c:idx val="2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66E-4D1F-9C70-8E5985A75B54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66E-4D1F-9C70-8E5985A75B54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066E-4D1F-9C70-8E5985A75B54}"/>
              </c:ext>
            </c:extLst>
          </c:dPt>
          <c:dPt>
            <c:idx val="5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66E-4D1F-9C70-8E5985A75B54}"/>
              </c:ext>
            </c:extLst>
          </c:dPt>
          <c:dPt>
            <c:idx val="6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066E-4D1F-9C70-8E5985A75B54}"/>
              </c:ext>
            </c:extLst>
          </c:dPt>
          <c:dPt>
            <c:idx val="7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66E-4D1F-9C70-8E5985A75B54}"/>
              </c:ext>
            </c:extLst>
          </c:dPt>
          <c:dPt>
            <c:idx val="8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391D-428A-BAFF-244D3130CC6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Planilha1!$A$2:$A$13</c:f>
              <c:numCache>
                <c:formatCode>mmm\-yy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Planilha1!$B$2:$B$13</c:f>
              <c:numCache>
                <c:formatCode>#,##0</c:formatCode>
                <c:ptCount val="12"/>
                <c:pt idx="0">
                  <c:v>33691404</c:v>
                </c:pt>
                <c:pt idx="1">
                  <c:v>33548020</c:v>
                </c:pt>
                <c:pt idx="2">
                  <c:v>34572148</c:v>
                </c:pt>
                <c:pt idx="3">
                  <c:v>33474180</c:v>
                </c:pt>
                <c:pt idx="4">
                  <c:v>30836020</c:v>
                </c:pt>
                <c:pt idx="5">
                  <c:v>29842882</c:v>
                </c:pt>
                <c:pt idx="6">
                  <c:v>30329902</c:v>
                </c:pt>
                <c:pt idx="7">
                  <c:v>29893386</c:v>
                </c:pt>
                <c:pt idx="8">
                  <c:v>26028378</c:v>
                </c:pt>
                <c:pt idx="9">
                  <c:v>33643657</c:v>
                </c:pt>
                <c:pt idx="10">
                  <c:v>38521894</c:v>
                </c:pt>
                <c:pt idx="11">
                  <c:v>41913698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052-48E1-8F80-3B8CBCCCE97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-1465700144"/>
        <c:axId val="-1465706672"/>
      </c:barChart>
      <c:dateAx>
        <c:axId val="-14657001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dirty="0"/>
                  <a:t>FONTE: FQPS/Leite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mmm\-yy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465706672"/>
        <c:crosses val="autoZero"/>
        <c:auto val="1"/>
        <c:lblOffset val="100"/>
        <c:baseTimeUnit val="months"/>
      </c:dateAx>
      <c:valAx>
        <c:axId val="-14657066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-1465700144"/>
        <c:crosses val="autoZero"/>
        <c:crossBetween val="between"/>
      </c:valAx>
      <c:spPr>
        <a:solidFill>
          <a:srgbClr val="00B050"/>
        </a:solidFill>
        <a:ln w="76200">
          <a:solidFill>
            <a:srgbClr val="FF0000"/>
          </a:solidFill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38100" cap="flat" cmpd="sng" algn="ctr">
      <a:solidFill>
        <a:srgbClr val="C00000"/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n-US" sz="2800" b="1" dirty="0">
                <a:solidFill>
                  <a:srgbClr val="0070C0"/>
                </a:solidFill>
              </a:rPr>
              <a:t>VALOR ARRECADADO (R$)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VALOR ARRECADADO (R$)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FFFF0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Planilha1!$A$2:$A$13</c:f>
              <c:numCache>
                <c:formatCode>mmm\-yy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Planilha1!$B$2:$B$13</c:f>
              <c:numCache>
                <c:formatCode>#,##0.00</c:formatCode>
                <c:ptCount val="12"/>
                <c:pt idx="0">
                  <c:v>168457.02</c:v>
                </c:pt>
                <c:pt idx="1">
                  <c:v>167740.1</c:v>
                </c:pt>
                <c:pt idx="2">
                  <c:v>172860.74</c:v>
                </c:pt>
                <c:pt idx="3">
                  <c:v>167370.9</c:v>
                </c:pt>
                <c:pt idx="4">
                  <c:v>154180.1</c:v>
                </c:pt>
                <c:pt idx="5">
                  <c:v>149214.41</c:v>
                </c:pt>
                <c:pt idx="6">
                  <c:v>151649.51</c:v>
                </c:pt>
                <c:pt idx="7">
                  <c:v>149466.93</c:v>
                </c:pt>
                <c:pt idx="8">
                  <c:v>130141.89</c:v>
                </c:pt>
                <c:pt idx="9">
                  <c:v>182245.16</c:v>
                </c:pt>
                <c:pt idx="10">
                  <c:v>212355.24</c:v>
                </c:pt>
                <c:pt idx="11">
                  <c:v>234321.74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85C-4010-A294-F5DDB1E01DE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-1465709936"/>
        <c:axId val="-1465709392"/>
      </c:barChart>
      <c:dateAx>
        <c:axId val="-14657099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dirty="0"/>
                  <a:t>FONTE:</a:t>
                </a:r>
                <a:r>
                  <a:rPr lang="pt-BR" baseline="0" dirty="0"/>
                  <a:t> FQPS/Leite</a:t>
                </a:r>
                <a:endParaRPr lang="pt-BR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mmm\-yy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465709392"/>
        <c:crosses val="autoZero"/>
        <c:auto val="1"/>
        <c:lblOffset val="100"/>
        <c:baseTimeUnit val="months"/>
      </c:dateAx>
      <c:valAx>
        <c:axId val="-14657093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465709936"/>
        <c:crosses val="autoZero"/>
        <c:crossBetween val="between"/>
      </c:valAx>
      <c:spPr>
        <a:solidFill>
          <a:srgbClr val="00B050"/>
        </a:solidFill>
        <a:ln w="57150">
          <a:solidFill>
            <a:srgbClr val="FF0000"/>
          </a:solidFill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38100" cap="flat" cmpd="sng" algn="ctr">
      <a:solidFill>
        <a:srgbClr val="C00000"/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1" i="0" u="none" strike="noStrike" kern="1200" baseline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n-US" sz="2800" b="1" dirty="0">
                <a:solidFill>
                  <a:srgbClr val="0070C0"/>
                </a:solidFill>
              </a:rPr>
              <a:t>LITROS DE LEITE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1" i="0" u="none" strike="noStrike" kern="1200" baseline="0">
              <a:solidFill>
                <a:srgbClr val="0070C0"/>
              </a:solidFill>
              <a:effectLst/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2.5362318840579712E-2"/>
          <c:y val="0.1581320504175957"/>
          <c:w val="0.97342995169082125"/>
          <c:h val="0.678171174015900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LITROS DE LEITE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FFFF0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DF9-4F11-85C0-16BF2D8E7F2D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DF9-4F11-85C0-16BF2D8E7F2D}"/>
              </c:ext>
            </c:extLst>
          </c:dPt>
          <c:dPt>
            <c:idx val="2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DF9-4F11-85C0-16BF2D8E7F2D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DF9-4F11-85C0-16BF2D8E7F2D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DF9-4F11-85C0-16BF2D8E7F2D}"/>
              </c:ext>
            </c:extLst>
          </c:dPt>
          <c:dPt>
            <c:idx val="5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DF9-4F11-85C0-16BF2D8E7F2D}"/>
              </c:ext>
            </c:extLst>
          </c:dPt>
          <c:dPt>
            <c:idx val="6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DF9-4F11-85C0-16BF2D8E7F2D}"/>
              </c:ext>
            </c:extLst>
          </c:dPt>
          <c:dPt>
            <c:idx val="7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FDF9-4F11-85C0-16BF2D8E7F2D}"/>
              </c:ext>
            </c:extLst>
          </c:dPt>
          <c:dPt>
            <c:idx val="8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FDF9-4F11-85C0-16BF2D8E7F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Planilha1!$A$2:$A$13</c:f>
              <c:numCache>
                <c:formatCode>mmm\-yy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Planilha1!$B$2:$B$13</c:f>
              <c:numCache>
                <c:formatCode>#,##0</c:formatCode>
                <c:ptCount val="12"/>
                <c:pt idx="0">
                  <c:v>42943052</c:v>
                </c:pt>
                <c:pt idx="1">
                  <c:v>43513951</c:v>
                </c:pt>
                <c:pt idx="2">
                  <c:v>36847667</c:v>
                </c:pt>
                <c:pt idx="3">
                  <c:v>30059385</c:v>
                </c:pt>
                <c:pt idx="4">
                  <c:v>34880761</c:v>
                </c:pt>
                <c:pt idx="5">
                  <c:v>33915089</c:v>
                </c:pt>
                <c:pt idx="6">
                  <c:v>29805063</c:v>
                </c:pt>
                <c:pt idx="7">
                  <c:v>28722677</c:v>
                </c:pt>
                <c:pt idx="8">
                  <c:v>27093925</c:v>
                </c:pt>
                <c:pt idx="9">
                  <c:v>25955168</c:v>
                </c:pt>
                <c:pt idx="10">
                  <c:v>41102840</c:v>
                </c:pt>
                <c:pt idx="11">
                  <c:v>57989055.170000002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FDF9-4F11-85C0-16BF2D8E7F2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-1465711568"/>
        <c:axId val="-1465702864"/>
      </c:barChart>
      <c:dateAx>
        <c:axId val="-14657115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dirty="0"/>
                  <a:t>FONTE: FQPS/Leite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mmm\-yy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465702864"/>
        <c:crosses val="autoZero"/>
        <c:auto val="1"/>
        <c:lblOffset val="100"/>
        <c:baseTimeUnit val="months"/>
      </c:dateAx>
      <c:valAx>
        <c:axId val="-14657028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-1465711568"/>
        <c:crosses val="autoZero"/>
        <c:crossBetween val="between"/>
      </c:valAx>
      <c:spPr>
        <a:solidFill>
          <a:srgbClr val="00B050"/>
        </a:solidFill>
        <a:ln w="76200">
          <a:solidFill>
            <a:srgbClr val="FF0000"/>
          </a:solidFill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38100" cap="flat" cmpd="sng" algn="ctr">
      <a:solidFill>
        <a:srgbClr val="C00000"/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n-US" sz="2800" b="1" dirty="0">
                <a:solidFill>
                  <a:srgbClr val="0070C0"/>
                </a:solidFill>
              </a:rPr>
              <a:t>VALOR ARRECADADO (R$)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VALOR ARRECADADO (R$)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FFFF0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Planilha1!$A$2:$A$13</c:f>
              <c:numCache>
                <c:formatCode>mmm\-yy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Planilha1!$B$2:$B$13</c:f>
              <c:numCache>
                <c:formatCode>#,##0.00</c:formatCode>
                <c:ptCount val="12"/>
                <c:pt idx="0">
                  <c:v>240481.09</c:v>
                </c:pt>
                <c:pt idx="1">
                  <c:v>239326.73</c:v>
                </c:pt>
                <c:pt idx="2">
                  <c:v>202662.17</c:v>
                </c:pt>
                <c:pt idx="3">
                  <c:v>162400.65</c:v>
                </c:pt>
                <c:pt idx="4">
                  <c:v>194875.51999999999</c:v>
                </c:pt>
                <c:pt idx="5">
                  <c:v>193316.01</c:v>
                </c:pt>
                <c:pt idx="6">
                  <c:v>169888.86</c:v>
                </c:pt>
                <c:pt idx="7">
                  <c:v>163719.26</c:v>
                </c:pt>
                <c:pt idx="8">
                  <c:v>156378.15</c:v>
                </c:pt>
                <c:pt idx="9">
                  <c:v>147944.46</c:v>
                </c:pt>
                <c:pt idx="10">
                  <c:v>238396.47</c:v>
                </c:pt>
                <c:pt idx="11">
                  <c:v>336336.52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08A-4A5E-BA67-DE0AC24681D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-1465706128"/>
        <c:axId val="-1465701232"/>
      </c:barChart>
      <c:dateAx>
        <c:axId val="-14657061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dirty="0"/>
                  <a:t>FONTE:</a:t>
                </a:r>
                <a:r>
                  <a:rPr lang="pt-BR" baseline="0" dirty="0"/>
                  <a:t> FQPS/Leite</a:t>
                </a:r>
                <a:endParaRPr lang="pt-BR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mmm\-yy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465701232"/>
        <c:crosses val="autoZero"/>
        <c:auto val="1"/>
        <c:lblOffset val="100"/>
        <c:baseTimeUnit val="months"/>
      </c:dateAx>
      <c:valAx>
        <c:axId val="-14657012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465706128"/>
        <c:crosses val="autoZero"/>
        <c:crossBetween val="between"/>
      </c:valAx>
      <c:spPr>
        <a:solidFill>
          <a:srgbClr val="00B050"/>
        </a:solidFill>
        <a:ln w="57150">
          <a:solidFill>
            <a:srgbClr val="FF0000"/>
          </a:solidFill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38100" cap="flat" cmpd="sng" algn="ctr">
      <a:solidFill>
        <a:srgbClr val="C00000"/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1" i="0" u="none" strike="noStrike" kern="1200" baseline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n-US" sz="2800" b="1" dirty="0">
                <a:solidFill>
                  <a:srgbClr val="0070C0"/>
                </a:solidFill>
              </a:rPr>
              <a:t>LITROS DE LEITE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1" i="0" u="none" strike="noStrike" kern="1200" baseline="0">
              <a:solidFill>
                <a:srgbClr val="0070C0"/>
              </a:solidFill>
              <a:effectLst/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2.5362318840579712E-2"/>
          <c:y val="0.1581320504175957"/>
          <c:w val="0.97342995169082125"/>
          <c:h val="0.678171174015900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LITROS DE LEITE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FFFF0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DF9-4F11-85C0-16BF2D8E7F2D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DF9-4F11-85C0-16BF2D8E7F2D}"/>
              </c:ext>
            </c:extLst>
          </c:dPt>
          <c:dPt>
            <c:idx val="2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DF9-4F11-85C0-16BF2D8E7F2D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DF9-4F11-85C0-16BF2D8E7F2D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DF9-4F11-85C0-16BF2D8E7F2D}"/>
              </c:ext>
            </c:extLst>
          </c:dPt>
          <c:dPt>
            <c:idx val="5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DF9-4F11-85C0-16BF2D8E7F2D}"/>
              </c:ext>
            </c:extLst>
          </c:dPt>
          <c:dPt>
            <c:idx val="6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DF9-4F11-85C0-16BF2D8E7F2D}"/>
              </c:ext>
            </c:extLst>
          </c:dPt>
          <c:dPt>
            <c:idx val="7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FDF9-4F11-85C0-16BF2D8E7F2D}"/>
              </c:ext>
            </c:extLst>
          </c:dPt>
          <c:dPt>
            <c:idx val="8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FFFF00"/>
                </a:solidFill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FDF9-4F11-85C0-16BF2D8E7F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Planilha1!$A$2:$A$13</c:f>
              <c:numCache>
                <c:formatCode>mmm\-yy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Planilha1!$B$2:$B$13</c:f>
              <c:numCache>
                <c:formatCode>#,##0</c:formatCode>
                <c:ptCount val="12"/>
                <c:pt idx="0">
                  <c:v>40853735</c:v>
                </c:pt>
                <c:pt idx="1">
                  <c:v>40873873</c:v>
                </c:pt>
                <c:pt idx="2">
                  <c:v>40819953</c:v>
                </c:pt>
                <c:pt idx="3">
                  <c:v>30618348</c:v>
                </c:pt>
                <c:pt idx="4">
                  <c:v>36302856</c:v>
                </c:pt>
                <c:pt idx="5">
                  <c:v>36806624</c:v>
                </c:pt>
                <c:pt idx="6">
                  <c:v>23673418</c:v>
                </c:pt>
                <c:pt idx="7">
                  <c:v>36001774</c:v>
                </c:pt>
                <c:pt idx="8">
                  <c:v>27976253</c:v>
                </c:pt>
                <c:pt idx="9">
                  <c:v>26216681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FDF9-4F11-85C0-16BF2D8E7F2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-1376624128"/>
        <c:axId val="-1376616512"/>
      </c:barChart>
      <c:dateAx>
        <c:axId val="-13766241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dirty="0"/>
                  <a:t>FONTE: FQPS/Leite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mmm\-yy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376616512"/>
        <c:crosses val="autoZero"/>
        <c:auto val="1"/>
        <c:lblOffset val="100"/>
        <c:baseTimeUnit val="months"/>
      </c:dateAx>
      <c:valAx>
        <c:axId val="-13766165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-1376624128"/>
        <c:crosses val="autoZero"/>
        <c:crossBetween val="between"/>
      </c:valAx>
      <c:spPr>
        <a:solidFill>
          <a:srgbClr val="00B050"/>
        </a:solidFill>
        <a:ln w="76200">
          <a:solidFill>
            <a:srgbClr val="FF0000"/>
          </a:solidFill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38100" cap="flat" cmpd="sng" algn="ctr">
      <a:solidFill>
        <a:srgbClr val="C00000"/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n-US" sz="2800" b="1" dirty="0">
                <a:solidFill>
                  <a:srgbClr val="0070C0"/>
                </a:solidFill>
              </a:rPr>
              <a:t>VALOR ARRECADADO (R$)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1.570048309178744E-2"/>
          <c:y val="0.15229476542617465"/>
          <c:w val="0.97342995169082125"/>
          <c:h val="0.689173996595989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VALOR ARRECADADO (R$)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FFFF0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Planilha1!$A$2:$A$13</c:f>
              <c:numCache>
                <c:formatCode>mmm\-yy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Planilha1!$B$2:$B$13</c:f>
              <c:numCache>
                <c:formatCode>#,##0.00</c:formatCode>
                <c:ptCount val="12"/>
                <c:pt idx="0">
                  <c:v>241037.04</c:v>
                </c:pt>
                <c:pt idx="1">
                  <c:v>245243.24</c:v>
                </c:pt>
                <c:pt idx="2">
                  <c:v>244919.72</c:v>
                </c:pt>
                <c:pt idx="3">
                  <c:v>183710.09</c:v>
                </c:pt>
                <c:pt idx="4">
                  <c:v>221447.42</c:v>
                </c:pt>
                <c:pt idx="5">
                  <c:v>224520.41</c:v>
                </c:pt>
                <c:pt idx="6">
                  <c:v>144407.85</c:v>
                </c:pt>
                <c:pt idx="7">
                  <c:v>223211</c:v>
                </c:pt>
                <c:pt idx="8">
                  <c:v>179048.02</c:v>
                </c:pt>
                <c:pt idx="9">
                  <c:v>178273.43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08A-4A5E-BA67-DE0AC24681D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-1376620864"/>
        <c:axId val="-1376614880"/>
      </c:barChart>
      <c:dateAx>
        <c:axId val="-13766208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dirty="0"/>
                  <a:t>FONTE:</a:t>
                </a:r>
                <a:r>
                  <a:rPr lang="pt-BR" baseline="0" dirty="0"/>
                  <a:t> FQPS/Leite</a:t>
                </a:r>
                <a:endParaRPr lang="pt-BR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mmm\-yy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376614880"/>
        <c:crosses val="autoZero"/>
        <c:auto val="1"/>
        <c:lblOffset val="100"/>
        <c:baseTimeUnit val="months"/>
      </c:dateAx>
      <c:valAx>
        <c:axId val="-13766148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1376620864"/>
        <c:crosses val="autoZero"/>
        <c:crossBetween val="between"/>
      </c:valAx>
      <c:spPr>
        <a:solidFill>
          <a:srgbClr val="00B050"/>
        </a:solidFill>
        <a:ln w="57150">
          <a:solidFill>
            <a:srgbClr val="FF0000"/>
          </a:solidFill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38100" cap="flat" cmpd="sng" algn="ctr">
      <a:solidFill>
        <a:srgbClr val="C00000"/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2400" b="1" u="sng" dirty="0">
                <a:solidFill>
                  <a:srgbClr val="0070C0"/>
                </a:solidFill>
              </a:rPr>
              <a:t>LITROS DE LEITE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.11637529004526607"/>
          <c:y val="0.14421780890350919"/>
          <c:w val="0.87637833314313973"/>
          <c:h val="0.60583257366739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FFC000"/>
            </a:solidFill>
            <a:ln w="28575">
              <a:solidFill>
                <a:schemeClr val="bg1"/>
              </a:solidFill>
            </a:ln>
            <a:effectLst/>
          </c:spPr>
          <c:invertIfNegative val="0"/>
          <c:cat>
            <c:strRef>
              <c:f>Planilha1!$A$2:$A$13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Planilha1!$B$2:$B$13</c:f>
              <c:numCache>
                <c:formatCode>General</c:formatCode>
                <c:ptCount val="12"/>
                <c:pt idx="4" formatCode="#,##0">
                  <c:v>32322088</c:v>
                </c:pt>
                <c:pt idx="5" formatCode="#,##0">
                  <c:v>29977962</c:v>
                </c:pt>
                <c:pt idx="6" formatCode="#,##0">
                  <c:v>31049474</c:v>
                </c:pt>
                <c:pt idx="7" formatCode="#,##0">
                  <c:v>28379542</c:v>
                </c:pt>
                <c:pt idx="8" formatCode="#,##0">
                  <c:v>27303018</c:v>
                </c:pt>
                <c:pt idx="9" formatCode="#,##0">
                  <c:v>26705762</c:v>
                </c:pt>
                <c:pt idx="10" formatCode="#,##0">
                  <c:v>30774780</c:v>
                </c:pt>
                <c:pt idx="11" formatCode="#,##0">
                  <c:v>37189580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77C-43A4-9E60-337F96C8E94F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B050"/>
            </a:solidFill>
            <a:ln w="28575">
              <a:solidFill>
                <a:schemeClr val="bg1"/>
              </a:solidFill>
            </a:ln>
            <a:effectLst/>
          </c:spPr>
          <c:invertIfNegative val="0"/>
          <c:cat>
            <c:strRef>
              <c:f>Planilha1!$A$2:$A$13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Planilha1!$C$2:$C$13</c:f>
              <c:numCache>
                <c:formatCode>#,##0</c:formatCode>
                <c:ptCount val="12"/>
                <c:pt idx="0">
                  <c:v>33691404</c:v>
                </c:pt>
                <c:pt idx="1">
                  <c:v>33548020</c:v>
                </c:pt>
                <c:pt idx="2">
                  <c:v>34572148</c:v>
                </c:pt>
                <c:pt idx="3">
                  <c:v>33474180</c:v>
                </c:pt>
                <c:pt idx="4">
                  <c:v>30836020</c:v>
                </c:pt>
                <c:pt idx="5">
                  <c:v>29842882</c:v>
                </c:pt>
                <c:pt idx="6">
                  <c:v>30329902</c:v>
                </c:pt>
                <c:pt idx="7">
                  <c:v>29821146</c:v>
                </c:pt>
                <c:pt idx="8">
                  <c:v>26028378</c:v>
                </c:pt>
                <c:pt idx="9">
                  <c:v>33643657</c:v>
                </c:pt>
                <c:pt idx="10">
                  <c:v>38521894</c:v>
                </c:pt>
                <c:pt idx="11">
                  <c:v>41913698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77C-43A4-9E60-337F96C8E94F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0B0F0"/>
            </a:solidFill>
            <a:ln w="28575">
              <a:solidFill>
                <a:schemeClr val="bg1"/>
              </a:solidFill>
            </a:ln>
            <a:effectLst/>
          </c:spPr>
          <c:invertIfNegative val="0"/>
          <c:cat>
            <c:strRef>
              <c:f>Planilha1!$A$2:$A$13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Planilha1!$D$2:$D$13</c:f>
              <c:numCache>
                <c:formatCode>#,##0</c:formatCode>
                <c:ptCount val="12"/>
                <c:pt idx="0">
                  <c:v>42943052</c:v>
                </c:pt>
                <c:pt idx="1">
                  <c:v>43513951</c:v>
                </c:pt>
                <c:pt idx="2">
                  <c:v>36847667</c:v>
                </c:pt>
                <c:pt idx="3">
                  <c:v>30059385</c:v>
                </c:pt>
                <c:pt idx="4">
                  <c:v>34880761</c:v>
                </c:pt>
                <c:pt idx="5">
                  <c:v>33915089</c:v>
                </c:pt>
                <c:pt idx="6">
                  <c:v>29805063</c:v>
                </c:pt>
                <c:pt idx="7">
                  <c:v>28722677</c:v>
                </c:pt>
                <c:pt idx="8">
                  <c:v>27093925</c:v>
                </c:pt>
                <c:pt idx="9">
                  <c:v>25955168</c:v>
                </c:pt>
                <c:pt idx="10">
                  <c:v>41102840</c:v>
                </c:pt>
                <c:pt idx="11">
                  <c:v>57989055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6BA-44F3-BA6F-CBE75DC52790}"/>
            </c:ext>
          </c:extLst>
        </c:ser>
        <c:ser>
          <c:idx val="3"/>
          <c:order val="3"/>
          <c:tx>
            <c:strRef>
              <c:f>Planilha1!$E$1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0000"/>
            </a:solidFill>
            <a:ln w="22225">
              <a:solidFill>
                <a:schemeClr val="bg1"/>
              </a:solidFill>
            </a:ln>
            <a:effectLst/>
          </c:spPr>
          <c:invertIfNegative val="0"/>
          <c:cat>
            <c:strRef>
              <c:f>Planilha1!$A$2:$A$13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Planilha1!$E$2:$E$13</c:f>
              <c:numCache>
                <c:formatCode>#,##0</c:formatCode>
                <c:ptCount val="12"/>
                <c:pt idx="0">
                  <c:v>40853735</c:v>
                </c:pt>
                <c:pt idx="1">
                  <c:v>40873873</c:v>
                </c:pt>
                <c:pt idx="2">
                  <c:v>40819953</c:v>
                </c:pt>
                <c:pt idx="3">
                  <c:v>30618348</c:v>
                </c:pt>
                <c:pt idx="4">
                  <c:v>36302856</c:v>
                </c:pt>
                <c:pt idx="5">
                  <c:v>36806624</c:v>
                </c:pt>
                <c:pt idx="6">
                  <c:v>23673418</c:v>
                </c:pt>
                <c:pt idx="7">
                  <c:v>30742176</c:v>
                </c:pt>
                <c:pt idx="8">
                  <c:v>27976253</c:v>
                </c:pt>
                <c:pt idx="9">
                  <c:v>26216681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376617600"/>
        <c:axId val="-1376623584"/>
      </c:barChart>
      <c:catAx>
        <c:axId val="-1376617600"/>
        <c:scaling>
          <c:orientation val="minMax"/>
        </c:scaling>
        <c:delete val="0"/>
        <c:axPos val="b"/>
        <c:title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376623584"/>
        <c:crosses val="autoZero"/>
        <c:auto val="1"/>
        <c:lblAlgn val="ctr"/>
        <c:lblOffset val="100"/>
        <c:noMultiLvlLbl val="0"/>
      </c:catAx>
      <c:valAx>
        <c:axId val="-1376623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376617600"/>
        <c:crosses val="autoZero"/>
        <c:crossBetween val="between"/>
      </c:valAx>
      <c:spPr>
        <a:solidFill>
          <a:srgbClr val="002060"/>
        </a:solidFill>
        <a:ln w="57150">
          <a:solidFill>
            <a:srgbClr val="00B0F0"/>
          </a:solidFill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8100">
      <a:solidFill>
        <a:srgbClr val="C00000"/>
      </a:solidFill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2800" b="1" dirty="0">
                <a:solidFill>
                  <a:srgbClr val="0070C0"/>
                </a:solidFill>
              </a:rPr>
              <a:t>VALOR ARRECADADO (R$)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5354330708661423E-2"/>
          <c:y val="0.17075529411872853"/>
          <c:w val="0.9213606451367492"/>
          <c:h val="0.5820444194406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FFC000"/>
            </a:solidFill>
            <a:ln w="28575">
              <a:solidFill>
                <a:schemeClr val="bg1"/>
              </a:solidFill>
            </a:ln>
            <a:effectLst/>
          </c:spPr>
          <c:invertIfNegative val="0"/>
          <c:cat>
            <c:strRef>
              <c:f>Planilha1!$A$2:$A$13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Planilha1!$B$2:$B$13</c:f>
              <c:numCache>
                <c:formatCode>General</c:formatCode>
                <c:ptCount val="12"/>
                <c:pt idx="4" formatCode="#,##0.00">
                  <c:v>161610.44</c:v>
                </c:pt>
                <c:pt idx="5" formatCode="#,##0.00">
                  <c:v>149889.81</c:v>
                </c:pt>
                <c:pt idx="6" formatCode="#,##0.00">
                  <c:v>155247.37</c:v>
                </c:pt>
                <c:pt idx="7" formatCode="#,##0.00">
                  <c:v>141897.71</c:v>
                </c:pt>
                <c:pt idx="8" formatCode="#,##0.00">
                  <c:v>136515.09</c:v>
                </c:pt>
                <c:pt idx="9" formatCode="#,##0.00">
                  <c:v>133528.81</c:v>
                </c:pt>
                <c:pt idx="10" formatCode="#,##0.00">
                  <c:v>153873.9</c:v>
                </c:pt>
                <c:pt idx="11" formatCode="#,##0.00">
                  <c:v>185947.9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D12-4A16-83FA-1B769087EADB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B050"/>
            </a:solidFill>
            <a:ln w="28575">
              <a:solidFill>
                <a:schemeClr val="bg1"/>
              </a:solidFill>
            </a:ln>
            <a:effectLst/>
          </c:spPr>
          <c:invertIfNegative val="0"/>
          <c:cat>
            <c:strRef>
              <c:f>Planilha1!$A$2:$A$13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Planilha1!$C$2:$C$13</c:f>
              <c:numCache>
                <c:formatCode>#,##0.00</c:formatCode>
                <c:ptCount val="12"/>
                <c:pt idx="0">
                  <c:v>168457.02</c:v>
                </c:pt>
                <c:pt idx="1">
                  <c:v>167740.1</c:v>
                </c:pt>
                <c:pt idx="2">
                  <c:v>172860.74</c:v>
                </c:pt>
                <c:pt idx="3">
                  <c:v>167370.9</c:v>
                </c:pt>
                <c:pt idx="4">
                  <c:v>154180.1</c:v>
                </c:pt>
                <c:pt idx="5">
                  <c:v>149214.41</c:v>
                </c:pt>
                <c:pt idx="6">
                  <c:v>151649.51</c:v>
                </c:pt>
                <c:pt idx="7">
                  <c:v>149466.93</c:v>
                </c:pt>
                <c:pt idx="8">
                  <c:v>130141.89</c:v>
                </c:pt>
                <c:pt idx="9">
                  <c:v>182245.16</c:v>
                </c:pt>
                <c:pt idx="10">
                  <c:v>212355.24</c:v>
                </c:pt>
                <c:pt idx="11">
                  <c:v>234321.74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D12-4A16-83FA-1B769087EADB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0B0F0"/>
            </a:solidFill>
            <a:ln w="28575">
              <a:solidFill>
                <a:schemeClr val="bg1"/>
              </a:solidFill>
            </a:ln>
            <a:effectLst/>
          </c:spPr>
          <c:invertIfNegative val="0"/>
          <c:cat>
            <c:strRef>
              <c:f>Planilha1!$A$2:$A$13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Planilha1!$D$2:$D$13</c:f>
              <c:numCache>
                <c:formatCode>#,##0.00</c:formatCode>
                <c:ptCount val="12"/>
                <c:pt idx="0">
                  <c:v>240481.09</c:v>
                </c:pt>
                <c:pt idx="1">
                  <c:v>239326.73</c:v>
                </c:pt>
                <c:pt idx="2">
                  <c:v>202662.17</c:v>
                </c:pt>
                <c:pt idx="3">
                  <c:v>162400.65</c:v>
                </c:pt>
                <c:pt idx="4">
                  <c:v>194875.51999999999</c:v>
                </c:pt>
                <c:pt idx="5">
                  <c:v>193316.01</c:v>
                </c:pt>
                <c:pt idx="6">
                  <c:v>169888.86</c:v>
                </c:pt>
                <c:pt idx="7">
                  <c:v>163719.25</c:v>
                </c:pt>
                <c:pt idx="8">
                  <c:v>156378.15</c:v>
                </c:pt>
                <c:pt idx="9">
                  <c:v>147944.46</c:v>
                </c:pt>
                <c:pt idx="10">
                  <c:v>238396.47</c:v>
                </c:pt>
                <c:pt idx="11">
                  <c:v>336336.52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B8B-430D-901D-33B3B1EFF156}"/>
            </c:ext>
          </c:extLst>
        </c:ser>
        <c:ser>
          <c:idx val="3"/>
          <c:order val="3"/>
          <c:tx>
            <c:strRef>
              <c:f>Planilha1!$E$1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0000"/>
            </a:solidFill>
            <a:ln w="28575">
              <a:solidFill>
                <a:schemeClr val="bg1"/>
              </a:solidFill>
            </a:ln>
            <a:effectLst/>
          </c:spPr>
          <c:invertIfNegative val="0"/>
          <c:cat>
            <c:strRef>
              <c:f>Planilha1!$A$2:$A$13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Planilha1!$E$2:$E$13</c:f>
              <c:numCache>
                <c:formatCode>#,##0.00</c:formatCode>
                <c:ptCount val="12"/>
                <c:pt idx="0">
                  <c:v>241037.04</c:v>
                </c:pt>
                <c:pt idx="1">
                  <c:v>245243.24</c:v>
                </c:pt>
                <c:pt idx="2">
                  <c:v>244919.72</c:v>
                </c:pt>
                <c:pt idx="3">
                  <c:v>183710.09</c:v>
                </c:pt>
                <c:pt idx="4">
                  <c:v>221447.42</c:v>
                </c:pt>
                <c:pt idx="5">
                  <c:v>224520.41</c:v>
                </c:pt>
                <c:pt idx="6">
                  <c:v>144407.85</c:v>
                </c:pt>
                <c:pt idx="7">
                  <c:v>190601.49</c:v>
                </c:pt>
                <c:pt idx="8">
                  <c:v>179048.02</c:v>
                </c:pt>
                <c:pt idx="9">
                  <c:v>178273.43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376619776"/>
        <c:axId val="-1376615968"/>
      </c:barChart>
      <c:catAx>
        <c:axId val="-13766197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dirty="0"/>
                  <a:t>FONTE: FQPS/Leite</a:t>
                </a:r>
              </a:p>
            </c:rich>
          </c:tx>
          <c:layout>
            <c:manualLayout>
              <c:xMode val="edge"/>
              <c:yMode val="edge"/>
              <c:x val="1.7586538095781524E-2"/>
              <c:y val="0.8920387246405587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376615968"/>
        <c:crosses val="autoZero"/>
        <c:auto val="1"/>
        <c:lblAlgn val="ctr"/>
        <c:lblOffset val="100"/>
        <c:noMultiLvlLbl val="0"/>
      </c:catAx>
      <c:valAx>
        <c:axId val="-137661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376619776"/>
        <c:crosses val="autoZero"/>
        <c:crossBetween val="between"/>
      </c:valAx>
      <c:spPr>
        <a:solidFill>
          <a:srgbClr val="002060"/>
        </a:solidFill>
        <a:ln w="57150">
          <a:solidFill>
            <a:srgbClr val="00B0F0"/>
          </a:solidFill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8100">
      <a:solidFill>
        <a:srgbClr val="FF0000"/>
      </a:solidFill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D68835A-1837-481A-BB73-329C71A684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65D7C36C-ED49-4E25-9604-93CF67A241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69AFA032-E84B-4B20-8710-5CEEEBC1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40DC-3B4C-47B0-86AC-6ABAAB04B23A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1AFA3B32-905E-44AA-8600-DA8D9FE52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E4B675C-EFB0-441A-89A7-A8E9FC01F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E712-0C5B-4349-B583-218950FF4B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9283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DB9920D-DD5F-4C7E-BACA-2C5F79495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7C804FEF-B4CE-4069-BEEB-C1F279245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672D8BDA-89B2-4499-8187-8D4A82DFD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40DC-3B4C-47B0-86AC-6ABAAB04B23A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A3B90A0B-2775-4F88-9A1F-565ACDD75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F37A340D-ED81-423C-9E05-C41F81BA3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E712-0C5B-4349-B583-218950FF4B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9629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636A48A-FF37-436A-83B1-219584845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69336230-F8A6-4A19-A348-858B95524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B7B39339-F89D-4F55-8E42-6E7B2EA51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40DC-3B4C-47B0-86AC-6ABAAB04B23A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41AA2C59-E324-42E0-8895-5378DB812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B0D531CC-B975-42E3-8324-592A9F193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E712-0C5B-4349-B583-218950FF4B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7372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D2ED35C-201A-41AA-A19F-794DAA3A6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F4B0ED25-2A46-4C1F-AA04-387DF105E0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E5315E5-82B5-4E54-A045-9436CC47F4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385A9ABA-497E-473C-BBA6-8B1755CBB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40DC-3B4C-47B0-86AC-6ABAAB04B23A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D370FAD5-DF90-4E50-994E-C90CB9055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18714DBE-BDD1-4817-90CF-8B4BCDCF3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E712-0C5B-4349-B583-218950FF4B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4548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12F6EBF-8B28-4C49-BBDA-48E241624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C5663381-1851-4EC9-8C3C-7C1528D77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C61DF34C-DBAF-479B-B5EE-C2D6086F8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E5B28D41-540A-45DD-A5DB-05B51BED2E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2C995CA6-0C81-49D0-B73B-E9F01183C8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5E8BABD5-5C0A-496D-8930-95DC65F8F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40DC-3B4C-47B0-86AC-6ABAAB04B23A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D60E338E-9CD2-4F56-829A-0738C11A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2E2F7C5C-7438-47C1-A0A5-3908D5AEA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E712-0C5B-4349-B583-218950FF4B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6361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1012555-4775-45DA-BFC3-7156B90D3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0BD85F20-BD11-44A2-AC39-5722667EA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40DC-3B4C-47B0-86AC-6ABAAB04B23A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FFD9BB5F-0CC2-468D-B7AD-44C5E20D1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AEC83E0A-D8A7-4743-A078-025C28C6C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E712-0C5B-4349-B583-218950FF4B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7078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815F6ED4-3751-448E-957E-7F83CCA14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40DC-3B4C-47B0-86AC-6ABAAB04B23A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93E24EF2-DD1C-4B92-A712-106470D68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3CCEA2F-4EE3-456B-B904-BB3FC225E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E712-0C5B-4349-B583-218950FF4B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5545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51F6E69-5AC8-4A20-9D5F-C50B9EE98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48814F3-10A2-4400-9C19-58AD684FD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33AE1C5E-3D7C-49C6-8648-A4ED472E76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04A8CCEB-CE7B-4415-A0A8-55568F9A9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40DC-3B4C-47B0-86AC-6ABAAB04B23A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84CF3FA1-89AF-46DE-BA81-AF799F34E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4E83A187-2E6D-4422-ABBB-2114CE98D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E712-0C5B-4349-B583-218950FF4B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5926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58F804E-64A8-474F-ACF8-3CD29B2AF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5886C025-C1FB-4830-8079-ACD9A4ED21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236128AF-7256-47E2-A38C-10D269D3B8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B100E69F-E4CE-4239-8E3C-049796B7A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40DC-3B4C-47B0-86AC-6ABAAB04B23A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187A22B1-6F50-4476-80EC-CA5851915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C0D38C87-B962-47B8-B341-ED3CBDCD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E712-0C5B-4349-B583-218950FF4B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5001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6C68B3E-9425-4222-A1BB-A0DBC8CB9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F9E19663-D757-403D-A7C6-254EFD38E9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CBC69561-4EDB-4BA6-BF38-02B75B209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40DC-3B4C-47B0-86AC-6ABAAB04B23A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A5C9C6DE-D4C3-426C-ABC9-F771DCE75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230CE34-5938-4FD3-AB32-A628A849F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E712-0C5B-4349-B583-218950FF4B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1737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378B5E1E-AFAA-4797-BAC0-554377D8CD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3AE16F22-A26D-4A6B-9F38-51EC84E038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F0A33963-BE91-43C9-9665-7CCA25A59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40DC-3B4C-47B0-86AC-6ABAAB04B23A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220E4E22-28E3-4272-BCE8-73E2C83A7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DEA7AB7B-960E-4118-8F1E-105D8C485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8E712-0C5B-4349-B583-218950FF4B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2206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C017DA07-4778-4680-8B51-86E150A18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6E72139D-F8D9-4571-93FE-4E6D4AB86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244923FE-AD5A-43CB-B4F3-CF00EC42A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040DC-3B4C-47B0-86AC-6ABAAB04B23A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7D655612-A4CE-48E6-8CDF-A35D2B970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3235BAA5-64CC-4FD2-A89B-29D83C80C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E712-0C5B-4349-B583-218950FF4B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3181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:\Users\FQPSLEITE\AppData\Local\Microsoft\Windows\INetCache\Content.Word\2017_FUNDO-LEITE_marca_APROVADA.JPG">
            <a:extLst>
              <a:ext uri="{FF2B5EF4-FFF2-40B4-BE49-F238E27FC236}">
                <a16:creationId xmlns:a16="http://schemas.microsoft.com/office/drawing/2014/main" xmlns="" id="{3F94877F-D827-4B91-BF9A-AB9EF76D530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12" y="487681"/>
            <a:ext cx="10643616" cy="56448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58332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A2C6113-117C-4643-8D77-E6579EFB7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C064A6DF-DA9B-4438-8E6D-386B952E4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sz="4400" dirty="0">
                <a:solidFill>
                  <a:srgbClr val="0070C0"/>
                </a:solidFill>
              </a:rPr>
              <a:t>DEMONSTRATIVO MENSAL DE QUANTITATIVO DE LITRAGEM DE LEITE E RECOLHIMENTO AO FQPS/LEITE</a:t>
            </a:r>
          </a:p>
        </p:txBody>
      </p:sp>
      <p:pic>
        <p:nvPicPr>
          <p:cNvPr id="4" name="Imagem 3" descr="C:\Users\FQPSLEITE\AppData\Local\Microsoft\Windows\INetCache\Content.Word\2017_FUNDO-LEITE_marca_APROVADA.JPG">
            <a:extLst>
              <a:ext uri="{FF2B5EF4-FFF2-40B4-BE49-F238E27FC236}">
                <a16:creationId xmlns:a16="http://schemas.microsoft.com/office/drawing/2014/main" xmlns="" id="{A99AF081-38BD-4EDD-9032-6A84A56B15E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04" y="121919"/>
            <a:ext cx="2438400" cy="170370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18607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7ED10A5-1397-4CBF-9F57-C00039D3E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sz="3600" b="1" dirty="0">
                <a:solidFill>
                  <a:srgbClr val="0070C0"/>
                </a:solidFill>
              </a:rPr>
              <a:t>QUANTITATIVO DE LITROS LEITE NO ANO </a:t>
            </a:r>
            <a:r>
              <a:rPr lang="pt-BR" sz="3600" b="1" u="sng" dirty="0">
                <a:solidFill>
                  <a:srgbClr val="0070C0"/>
                </a:solidFill>
              </a:rPr>
              <a:t>2017</a:t>
            </a:r>
            <a:r>
              <a:rPr lang="pt-BR" sz="3600" b="1" dirty="0">
                <a:solidFill>
                  <a:srgbClr val="0070C0"/>
                </a:solidFill>
              </a:rPr>
              <a:t/>
            </a:r>
            <a:br>
              <a:rPr lang="pt-BR" sz="3600" b="1" dirty="0">
                <a:solidFill>
                  <a:srgbClr val="0070C0"/>
                </a:solidFill>
              </a:rPr>
            </a:br>
            <a:r>
              <a:rPr lang="pt-BR" sz="3600" b="1" dirty="0">
                <a:solidFill>
                  <a:srgbClr val="0070C0"/>
                </a:solidFill>
              </a:rPr>
              <a:t>TOTAL DE LITROS DE LEITE: </a:t>
            </a:r>
            <a:r>
              <a:rPr lang="pt-BR" sz="3600" b="1" u="sng" dirty="0">
                <a:solidFill>
                  <a:srgbClr val="7030A0"/>
                </a:solidFill>
              </a:rPr>
              <a:t>243.702.206 L</a:t>
            </a:r>
            <a:br>
              <a:rPr lang="pt-BR" sz="3600" b="1" u="sng" dirty="0">
                <a:solidFill>
                  <a:srgbClr val="7030A0"/>
                </a:solidFill>
              </a:rPr>
            </a:br>
            <a:r>
              <a:rPr lang="pt-BR" sz="3600" b="1" dirty="0">
                <a:solidFill>
                  <a:schemeClr val="accent1"/>
                </a:solidFill>
              </a:rPr>
              <a:t>MÉDIA: </a:t>
            </a:r>
            <a:r>
              <a:rPr lang="pt-BR" sz="3600" b="1" i="1" dirty="0">
                <a:solidFill>
                  <a:srgbClr val="C00000"/>
                </a:solidFill>
              </a:rPr>
              <a:t>30.462.775,75 L</a:t>
            </a:r>
            <a:endParaRPr lang="pt-BR" sz="3600" i="1" u="sng" dirty="0">
              <a:solidFill>
                <a:srgbClr val="C00000"/>
              </a:solidFill>
            </a:endParaRPr>
          </a:p>
        </p:txBody>
      </p:sp>
      <p:graphicFrame>
        <p:nvGraphicFramePr>
          <p:cNvPr id="7" name="Espaço Reservado para Conteúdo 6">
            <a:extLst>
              <a:ext uri="{FF2B5EF4-FFF2-40B4-BE49-F238E27FC236}">
                <a16:creationId xmlns:a16="http://schemas.microsoft.com/office/drawing/2014/main" xmlns="" id="{AD0288A5-324A-4C24-96A2-DDCDF223FC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741902"/>
              </p:ext>
            </p:extLst>
          </p:nvPr>
        </p:nvGraphicFramePr>
        <p:xfrm>
          <a:off x="951470" y="1825625"/>
          <a:ext cx="10169611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Imagem 7" descr="C:\Users\FQPSLEITE\AppData\Local\Microsoft\Windows\INetCache\Content.Word\2017_FUNDO-LEITE_marca_APROVADA.JPG">
            <a:extLst>
              <a:ext uri="{FF2B5EF4-FFF2-40B4-BE49-F238E27FC236}">
                <a16:creationId xmlns:a16="http://schemas.microsoft.com/office/drawing/2014/main" xmlns="" id="{B31EF47F-9D49-460B-899D-FFC0C5EFAF2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188"/>
            <a:ext cx="1523470" cy="132556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98680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6369CEB-3687-49D4-B904-B01F16860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</p:spPr>
        <p:txBody>
          <a:bodyPr>
            <a:noAutofit/>
          </a:bodyPr>
          <a:lstStyle/>
          <a:p>
            <a:pPr algn="ctr"/>
            <a:r>
              <a:rPr lang="pt-BR" sz="3600" b="1" dirty="0">
                <a:solidFill>
                  <a:srgbClr val="0070C0"/>
                </a:solidFill>
              </a:rPr>
              <a:t>VALOR ARRECADADO NO ANO </a:t>
            </a:r>
            <a:r>
              <a:rPr lang="pt-BR" sz="3600" b="1" u="sng" dirty="0">
                <a:solidFill>
                  <a:srgbClr val="0070C0"/>
                </a:solidFill>
              </a:rPr>
              <a:t>2017</a:t>
            </a:r>
            <a:r>
              <a:rPr lang="pt-BR" sz="3600" b="1" dirty="0">
                <a:solidFill>
                  <a:srgbClr val="0070C0"/>
                </a:solidFill>
              </a:rPr>
              <a:t/>
            </a:r>
            <a:br>
              <a:rPr lang="pt-BR" sz="3600" b="1" dirty="0">
                <a:solidFill>
                  <a:srgbClr val="0070C0"/>
                </a:solidFill>
              </a:rPr>
            </a:br>
            <a:r>
              <a:rPr lang="pt-BR" sz="3600" b="1" dirty="0">
                <a:solidFill>
                  <a:srgbClr val="0070C0"/>
                </a:solidFill>
              </a:rPr>
              <a:t>TOTAL: </a:t>
            </a:r>
            <a:r>
              <a:rPr lang="pt-BR" sz="3600" b="1" u="sng" dirty="0">
                <a:solidFill>
                  <a:srgbClr val="7030A0"/>
                </a:solidFill>
              </a:rPr>
              <a:t>R$ 1.218.511,03</a:t>
            </a:r>
            <a:br>
              <a:rPr lang="pt-BR" sz="3600" b="1" u="sng" dirty="0">
                <a:solidFill>
                  <a:srgbClr val="7030A0"/>
                </a:solidFill>
              </a:rPr>
            </a:br>
            <a:r>
              <a:rPr lang="pt-BR" sz="3600" b="1" dirty="0">
                <a:solidFill>
                  <a:schemeClr val="accent1"/>
                </a:solidFill>
              </a:rPr>
              <a:t>MÉDIA: </a:t>
            </a:r>
            <a:r>
              <a:rPr lang="pt-BR" sz="3600" b="1" i="1" dirty="0">
                <a:solidFill>
                  <a:srgbClr val="C00000"/>
                </a:solidFill>
              </a:rPr>
              <a:t>R$ 152.313,88</a:t>
            </a:r>
            <a:endParaRPr lang="pt-BR" sz="3600" i="1" dirty="0">
              <a:solidFill>
                <a:srgbClr val="C00000"/>
              </a:solidFill>
            </a:endParaRPr>
          </a:p>
        </p:txBody>
      </p:sp>
      <p:graphicFrame>
        <p:nvGraphicFramePr>
          <p:cNvPr id="7" name="Espaço Reservado para Conteúdo 6">
            <a:extLst>
              <a:ext uri="{FF2B5EF4-FFF2-40B4-BE49-F238E27FC236}">
                <a16:creationId xmlns:a16="http://schemas.microsoft.com/office/drawing/2014/main" xmlns="" id="{D4BFFC37-A726-4447-8185-9771D439D3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2264204"/>
              </p:ext>
            </p:extLst>
          </p:nvPr>
        </p:nvGraphicFramePr>
        <p:xfrm>
          <a:off x="556054" y="1825625"/>
          <a:ext cx="10797746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Imagem 3" descr="C:\Users\FQPSLEITE\AppData\Local\Microsoft\Windows\INetCache\Content.Word\2017_FUNDO-LEITE_marca_APROVADA.JPG">
            <a:extLst>
              <a:ext uri="{FF2B5EF4-FFF2-40B4-BE49-F238E27FC236}">
                <a16:creationId xmlns:a16="http://schemas.microsoft.com/office/drawing/2014/main" xmlns="" id="{A35780E8-F905-4F82-AFDF-F785149741A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188"/>
            <a:ext cx="1523470" cy="132556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92014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7ED10A5-1397-4CBF-9F57-C00039D3E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sz="3600" b="1" dirty="0">
                <a:solidFill>
                  <a:srgbClr val="0070C0"/>
                </a:solidFill>
              </a:rPr>
              <a:t>QUANTITATIVO DE LITROS LEITE NO ANO </a:t>
            </a:r>
            <a:r>
              <a:rPr lang="pt-BR" sz="3600" b="1" u="sng" dirty="0">
                <a:solidFill>
                  <a:srgbClr val="0070C0"/>
                </a:solidFill>
              </a:rPr>
              <a:t>2018</a:t>
            </a:r>
            <a:r>
              <a:rPr lang="pt-BR" sz="3600" b="1" dirty="0">
                <a:solidFill>
                  <a:srgbClr val="0070C0"/>
                </a:solidFill>
              </a:rPr>
              <a:t/>
            </a:r>
            <a:br>
              <a:rPr lang="pt-BR" sz="3600" b="1" dirty="0">
                <a:solidFill>
                  <a:srgbClr val="0070C0"/>
                </a:solidFill>
              </a:rPr>
            </a:br>
            <a:r>
              <a:rPr lang="pt-BR" sz="3600" b="1" dirty="0">
                <a:solidFill>
                  <a:srgbClr val="0070C0"/>
                </a:solidFill>
              </a:rPr>
              <a:t>TOTAL DE LITROS DE LEITE: </a:t>
            </a:r>
            <a:r>
              <a:rPr lang="pt-BR" sz="3600" b="1" u="sng" dirty="0">
                <a:solidFill>
                  <a:srgbClr val="7030A0"/>
                </a:solidFill>
              </a:rPr>
              <a:t>396.295.569 L</a:t>
            </a:r>
            <a:br>
              <a:rPr lang="pt-BR" sz="3600" b="1" u="sng" dirty="0">
                <a:solidFill>
                  <a:srgbClr val="7030A0"/>
                </a:solidFill>
              </a:rPr>
            </a:br>
            <a:r>
              <a:rPr lang="pt-BR" sz="3600" b="1" dirty="0">
                <a:solidFill>
                  <a:schemeClr val="accent1"/>
                </a:solidFill>
              </a:rPr>
              <a:t>MÉDIA: </a:t>
            </a:r>
            <a:r>
              <a:rPr lang="pt-BR" sz="3600" b="1" i="1" dirty="0">
                <a:solidFill>
                  <a:srgbClr val="C00000"/>
                </a:solidFill>
              </a:rPr>
              <a:t>33.024.630,75 L</a:t>
            </a:r>
            <a:endParaRPr lang="pt-BR" sz="3600" u="sng" dirty="0">
              <a:solidFill>
                <a:srgbClr val="7030A0"/>
              </a:solidFill>
            </a:endParaRPr>
          </a:p>
        </p:txBody>
      </p:sp>
      <p:graphicFrame>
        <p:nvGraphicFramePr>
          <p:cNvPr id="7" name="Espaço Reservado para Conteúdo 6">
            <a:extLst>
              <a:ext uri="{FF2B5EF4-FFF2-40B4-BE49-F238E27FC236}">
                <a16:creationId xmlns:a16="http://schemas.microsoft.com/office/drawing/2014/main" xmlns="" id="{AD0288A5-324A-4C24-96A2-DDCDF223FC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3330089"/>
              </p:ext>
            </p:extLst>
          </p:nvPr>
        </p:nvGraphicFramePr>
        <p:xfrm>
          <a:off x="838200" y="1825625"/>
          <a:ext cx="10515599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Imagem 7" descr="C:\Users\FQPSLEITE\AppData\Local\Microsoft\Windows\INetCache\Content.Word\2017_FUNDO-LEITE_marca_APROVADA.JPG">
            <a:extLst>
              <a:ext uri="{FF2B5EF4-FFF2-40B4-BE49-F238E27FC236}">
                <a16:creationId xmlns:a16="http://schemas.microsoft.com/office/drawing/2014/main" xmlns="" id="{B31EF47F-9D49-460B-899D-FFC0C5EFAF2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188"/>
            <a:ext cx="1523470" cy="132556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3982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1F7AE40B-6C5C-45C3-8BAE-3EAFA7D54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875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3600" b="1" dirty="0">
                <a:solidFill>
                  <a:srgbClr val="0070C0"/>
                </a:solidFill>
              </a:rPr>
              <a:t>VALOR ARRECADADO NO ANO </a:t>
            </a:r>
            <a:r>
              <a:rPr lang="pt-BR" sz="3600" b="1" u="sng" dirty="0">
                <a:solidFill>
                  <a:srgbClr val="0070C0"/>
                </a:solidFill>
              </a:rPr>
              <a:t>2018</a:t>
            </a:r>
            <a:r>
              <a:rPr lang="pt-BR" sz="3600" b="1" dirty="0">
                <a:solidFill>
                  <a:srgbClr val="0070C0"/>
                </a:solidFill>
              </a:rPr>
              <a:t/>
            </a:r>
            <a:br>
              <a:rPr lang="pt-BR" sz="3600" b="1" dirty="0">
                <a:solidFill>
                  <a:srgbClr val="0070C0"/>
                </a:solidFill>
              </a:rPr>
            </a:br>
            <a:r>
              <a:rPr lang="pt-BR" sz="3600" b="1" dirty="0">
                <a:solidFill>
                  <a:srgbClr val="0070C0"/>
                </a:solidFill>
              </a:rPr>
              <a:t>TOTAL: </a:t>
            </a:r>
            <a:r>
              <a:rPr lang="pt-BR" sz="3600" b="1" u="sng" dirty="0">
                <a:solidFill>
                  <a:srgbClr val="7030A0"/>
                </a:solidFill>
              </a:rPr>
              <a:t>R$ 2.040.003,74</a:t>
            </a:r>
            <a:br>
              <a:rPr lang="pt-BR" sz="3600" b="1" u="sng" dirty="0">
                <a:solidFill>
                  <a:srgbClr val="7030A0"/>
                </a:solidFill>
              </a:rPr>
            </a:br>
            <a:r>
              <a:rPr lang="pt-BR" sz="3600" b="1" dirty="0">
                <a:solidFill>
                  <a:schemeClr val="accent1"/>
                </a:solidFill>
              </a:rPr>
              <a:t>MÉDIA: </a:t>
            </a:r>
            <a:r>
              <a:rPr lang="pt-BR" sz="3600" b="1" i="1" dirty="0">
                <a:solidFill>
                  <a:srgbClr val="C00000"/>
                </a:solidFill>
              </a:rPr>
              <a:t>R$ 170.000,31</a:t>
            </a:r>
            <a:endParaRPr lang="pt-BR" sz="3600" dirty="0"/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xmlns="" id="{BC25BFA6-D170-43E1-8F42-E4286AF22E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3568314"/>
              </p:ext>
            </p:extLst>
          </p:nvPr>
        </p:nvGraphicFramePr>
        <p:xfrm>
          <a:off x="838200" y="2276474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agem 4" descr="C:\Users\FQPSLEITE\AppData\Local\Microsoft\Windows\INetCache\Content.Word\2017_FUNDO-LEITE_marca_APROVADA.JPG">
            <a:extLst>
              <a:ext uri="{FF2B5EF4-FFF2-40B4-BE49-F238E27FC236}">
                <a16:creationId xmlns:a16="http://schemas.microsoft.com/office/drawing/2014/main" xmlns="" id="{CB86780D-A554-4371-A0B2-2EC485358AE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188"/>
            <a:ext cx="1523470" cy="132556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88684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02D21E6-6138-4440-9FF1-F6F539039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627" y="37748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3200" b="1" dirty="0">
                <a:solidFill>
                  <a:srgbClr val="0070C0"/>
                </a:solidFill>
              </a:rPr>
              <a:t>QUANTITATIVO DE LITROS LEITE NO ANO </a:t>
            </a:r>
            <a:r>
              <a:rPr lang="pt-BR" sz="3200" b="1" u="sng" dirty="0">
                <a:solidFill>
                  <a:srgbClr val="0070C0"/>
                </a:solidFill>
              </a:rPr>
              <a:t>2019</a:t>
            </a:r>
            <a:r>
              <a:rPr lang="pt-BR" sz="3200" b="1" dirty="0">
                <a:solidFill>
                  <a:srgbClr val="0070C0"/>
                </a:solidFill>
              </a:rPr>
              <a:t/>
            </a:r>
            <a:br>
              <a:rPr lang="pt-BR" sz="3200" b="1" dirty="0">
                <a:solidFill>
                  <a:srgbClr val="0070C0"/>
                </a:solidFill>
              </a:rPr>
            </a:br>
            <a:r>
              <a:rPr lang="pt-BR" sz="3200" b="1" dirty="0">
                <a:solidFill>
                  <a:srgbClr val="0070C0"/>
                </a:solidFill>
              </a:rPr>
              <a:t>TOTAL DE LITROS DE LEITE: </a:t>
            </a:r>
            <a:r>
              <a:rPr lang="pt-BR" sz="3200" b="1" u="sng" dirty="0" smtClean="0">
                <a:solidFill>
                  <a:srgbClr val="7030A0"/>
                </a:solidFill>
              </a:rPr>
              <a:t>432.828.633 </a:t>
            </a:r>
            <a:r>
              <a:rPr lang="pt-BR" sz="3200" b="1" u="sng" dirty="0">
                <a:solidFill>
                  <a:srgbClr val="7030A0"/>
                </a:solidFill>
              </a:rPr>
              <a:t>L</a:t>
            </a:r>
            <a:br>
              <a:rPr lang="pt-BR" sz="3200" b="1" u="sng" dirty="0">
                <a:solidFill>
                  <a:srgbClr val="7030A0"/>
                </a:solidFill>
              </a:rPr>
            </a:br>
            <a:r>
              <a:rPr lang="pt-BR" sz="3200" b="1" dirty="0">
                <a:solidFill>
                  <a:schemeClr val="accent1"/>
                </a:solidFill>
              </a:rPr>
              <a:t>MÉDIA: </a:t>
            </a:r>
            <a:r>
              <a:rPr lang="pt-BR" sz="3200" b="1" dirty="0" smtClean="0">
                <a:solidFill>
                  <a:srgbClr val="C00000"/>
                </a:solidFill>
              </a:rPr>
              <a:t>36.069.052,76</a:t>
            </a:r>
            <a:r>
              <a:rPr lang="pt-BR" sz="3200" b="1" i="1" dirty="0" smtClean="0">
                <a:solidFill>
                  <a:srgbClr val="C00000"/>
                </a:solidFill>
              </a:rPr>
              <a:t> </a:t>
            </a:r>
            <a:r>
              <a:rPr lang="pt-BR" sz="3200" b="1" i="1" dirty="0">
                <a:solidFill>
                  <a:srgbClr val="C00000"/>
                </a:solidFill>
              </a:rPr>
              <a:t>L</a:t>
            </a:r>
            <a:endParaRPr lang="pt-BR" sz="3200" dirty="0">
              <a:solidFill>
                <a:srgbClr val="C00000"/>
              </a:solidFill>
            </a:endParaRPr>
          </a:p>
        </p:txBody>
      </p:sp>
      <p:pic>
        <p:nvPicPr>
          <p:cNvPr id="4" name="Imagem 3" descr="C:\Users\FQPSLEITE\AppData\Local\Microsoft\Windows\INetCache\Content.Word\2017_FUNDO-LEITE_marca_APROVADA.JPG">
            <a:extLst>
              <a:ext uri="{FF2B5EF4-FFF2-40B4-BE49-F238E27FC236}">
                <a16:creationId xmlns:a16="http://schemas.microsoft.com/office/drawing/2014/main" xmlns="" id="{27F4226E-78F1-47F0-8225-353F825337F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188"/>
            <a:ext cx="1523470" cy="1325563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5" name="Espaço Reservado para Conteúdo 6">
            <a:extLst>
              <a:ext uri="{FF2B5EF4-FFF2-40B4-BE49-F238E27FC236}">
                <a16:creationId xmlns:a16="http://schemas.microsoft.com/office/drawing/2014/main" xmlns="" id="{3436D94C-D0E2-4965-9CE9-3AED3DAC8D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20586"/>
              </p:ext>
            </p:extLst>
          </p:nvPr>
        </p:nvGraphicFramePr>
        <p:xfrm>
          <a:off x="761735" y="2141537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3453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FC84EE4-800D-42B6-9A8E-E1B6600C7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t-BR" sz="3600" b="1" dirty="0">
                <a:solidFill>
                  <a:srgbClr val="0070C0"/>
                </a:solidFill>
              </a:rPr>
              <a:t>VALOR ARRECADADO NO ANO </a:t>
            </a:r>
            <a:r>
              <a:rPr lang="pt-BR" sz="3600" b="1" u="sng" dirty="0">
                <a:solidFill>
                  <a:srgbClr val="0070C0"/>
                </a:solidFill>
              </a:rPr>
              <a:t>2019</a:t>
            </a:r>
            <a:r>
              <a:rPr lang="pt-BR" sz="3600" b="1" dirty="0">
                <a:solidFill>
                  <a:srgbClr val="0070C0"/>
                </a:solidFill>
              </a:rPr>
              <a:t/>
            </a:r>
            <a:br>
              <a:rPr lang="pt-BR" sz="3600" b="1" dirty="0">
                <a:solidFill>
                  <a:srgbClr val="0070C0"/>
                </a:solidFill>
              </a:rPr>
            </a:br>
            <a:r>
              <a:rPr lang="pt-BR" sz="3600" b="1" dirty="0">
                <a:solidFill>
                  <a:srgbClr val="0070C0"/>
                </a:solidFill>
              </a:rPr>
              <a:t>TOTAL: </a:t>
            </a:r>
            <a:r>
              <a:rPr lang="pt-BR" sz="3600" b="1" u="sng" dirty="0">
                <a:solidFill>
                  <a:srgbClr val="7030A0"/>
                </a:solidFill>
              </a:rPr>
              <a:t>R$ </a:t>
            </a:r>
            <a:r>
              <a:rPr lang="pt-BR" sz="3600" b="1" u="sng" dirty="0" smtClean="0">
                <a:solidFill>
                  <a:srgbClr val="7030A0"/>
                </a:solidFill>
              </a:rPr>
              <a:t>2.445.725,88</a:t>
            </a:r>
            <a:r>
              <a:rPr lang="pt-BR" sz="3600" b="1" u="sng" dirty="0">
                <a:solidFill>
                  <a:srgbClr val="7030A0"/>
                </a:solidFill>
              </a:rPr>
              <a:t/>
            </a:r>
            <a:br>
              <a:rPr lang="pt-BR" sz="3600" b="1" u="sng" dirty="0">
                <a:solidFill>
                  <a:srgbClr val="7030A0"/>
                </a:solidFill>
              </a:rPr>
            </a:br>
            <a:r>
              <a:rPr lang="pt-BR" sz="3600" b="1" dirty="0">
                <a:solidFill>
                  <a:schemeClr val="accent1"/>
                </a:solidFill>
              </a:rPr>
              <a:t>MÉDIA: </a:t>
            </a:r>
            <a:r>
              <a:rPr lang="pt-BR" sz="3600" b="1" i="1" dirty="0">
                <a:solidFill>
                  <a:srgbClr val="C00000"/>
                </a:solidFill>
              </a:rPr>
              <a:t>R$ </a:t>
            </a:r>
            <a:r>
              <a:rPr lang="pt-BR" sz="3600" b="1" i="1" dirty="0" smtClean="0">
                <a:solidFill>
                  <a:srgbClr val="C00000"/>
                </a:solidFill>
              </a:rPr>
              <a:t>203.810,49</a:t>
            </a:r>
            <a:endParaRPr lang="pt-BR" sz="3600" dirty="0"/>
          </a:p>
        </p:txBody>
      </p:sp>
      <p:pic>
        <p:nvPicPr>
          <p:cNvPr id="4" name="Imagem 3" descr="C:\Users\FQPSLEITE\AppData\Local\Microsoft\Windows\INetCache\Content.Word\2017_FUNDO-LEITE_marca_APROVADA.JPG">
            <a:extLst>
              <a:ext uri="{FF2B5EF4-FFF2-40B4-BE49-F238E27FC236}">
                <a16:creationId xmlns:a16="http://schemas.microsoft.com/office/drawing/2014/main" xmlns="" id="{09BCD459-9C8F-425F-B9AC-029108000AB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188"/>
            <a:ext cx="1523470" cy="1325563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5" name="Espaço Reservado para Conteúdo 7">
            <a:extLst>
              <a:ext uri="{FF2B5EF4-FFF2-40B4-BE49-F238E27FC236}">
                <a16:creationId xmlns:a16="http://schemas.microsoft.com/office/drawing/2014/main" xmlns="" id="{F52B5DF7-CA26-4202-BC27-53F80F440A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959885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88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sz="3600" b="1" dirty="0" smtClean="0">
                <a:solidFill>
                  <a:srgbClr val="0070C0"/>
                </a:solidFill>
              </a:rPr>
              <a:t/>
            </a:r>
            <a:br>
              <a:rPr lang="pt-BR" sz="3600" b="1" dirty="0" smtClean="0">
                <a:solidFill>
                  <a:srgbClr val="0070C0"/>
                </a:solidFill>
              </a:rPr>
            </a:br>
            <a:r>
              <a:rPr lang="pt-BR" sz="3600" b="1" dirty="0">
                <a:solidFill>
                  <a:srgbClr val="0070C0"/>
                </a:solidFill>
              </a:rPr>
              <a:t/>
            </a:r>
            <a:br>
              <a:rPr lang="pt-BR" sz="3600" b="1" dirty="0">
                <a:solidFill>
                  <a:srgbClr val="0070C0"/>
                </a:solidFill>
              </a:rPr>
            </a:br>
            <a:r>
              <a:rPr lang="pt-BR" sz="3600" b="1" dirty="0" smtClean="0">
                <a:solidFill>
                  <a:srgbClr val="0070C0"/>
                </a:solidFill>
              </a:rPr>
              <a:t/>
            </a:r>
            <a:br>
              <a:rPr lang="pt-BR" sz="3600" b="1" dirty="0" smtClean="0">
                <a:solidFill>
                  <a:srgbClr val="0070C0"/>
                </a:solidFill>
              </a:rPr>
            </a:br>
            <a:r>
              <a:rPr lang="pt-BR" sz="3600" b="1" dirty="0">
                <a:solidFill>
                  <a:srgbClr val="0070C0"/>
                </a:solidFill>
              </a:rPr>
              <a:t/>
            </a:r>
            <a:br>
              <a:rPr lang="pt-BR" sz="3600" b="1" dirty="0">
                <a:solidFill>
                  <a:srgbClr val="0070C0"/>
                </a:solidFill>
              </a:rPr>
            </a:br>
            <a:r>
              <a:rPr lang="pt-BR" sz="3600" b="1" dirty="0" smtClean="0">
                <a:solidFill>
                  <a:srgbClr val="0070C0"/>
                </a:solidFill>
              </a:rPr>
              <a:t/>
            </a:r>
            <a:br>
              <a:rPr lang="pt-BR" sz="3600" b="1" dirty="0" smtClean="0">
                <a:solidFill>
                  <a:srgbClr val="0070C0"/>
                </a:solidFill>
              </a:rPr>
            </a:br>
            <a:r>
              <a:rPr lang="pt-BR" sz="3600" b="1" dirty="0">
                <a:solidFill>
                  <a:srgbClr val="0070C0"/>
                </a:solidFill>
              </a:rPr>
              <a:t/>
            </a:r>
            <a:br>
              <a:rPr lang="pt-BR" sz="3600" b="1" dirty="0">
                <a:solidFill>
                  <a:srgbClr val="0070C0"/>
                </a:solidFill>
              </a:rPr>
            </a:br>
            <a:r>
              <a:rPr lang="pt-BR" sz="3600" b="1" dirty="0" smtClean="0">
                <a:solidFill>
                  <a:srgbClr val="0070C0"/>
                </a:solidFill>
              </a:rPr>
              <a:t>QUANTITATIVO </a:t>
            </a:r>
            <a:r>
              <a:rPr lang="pt-BR" sz="3600" b="1" dirty="0">
                <a:solidFill>
                  <a:srgbClr val="0070C0"/>
                </a:solidFill>
              </a:rPr>
              <a:t>DE LITROS LEITE NO ANO </a:t>
            </a:r>
            <a:r>
              <a:rPr lang="pt-BR" sz="3600" b="1" u="sng" dirty="0" smtClean="0">
                <a:solidFill>
                  <a:srgbClr val="0070C0"/>
                </a:solidFill>
              </a:rPr>
              <a:t>2020</a:t>
            </a:r>
            <a:r>
              <a:rPr lang="pt-BR" sz="3600" b="1" dirty="0">
                <a:solidFill>
                  <a:srgbClr val="0070C0"/>
                </a:solidFill>
              </a:rPr>
              <a:t/>
            </a:r>
            <a:br>
              <a:rPr lang="pt-BR" sz="3600" b="1" dirty="0">
                <a:solidFill>
                  <a:srgbClr val="0070C0"/>
                </a:solidFill>
              </a:rPr>
            </a:br>
            <a:r>
              <a:rPr lang="pt-BR" sz="3600" b="1" dirty="0">
                <a:solidFill>
                  <a:srgbClr val="0070C0"/>
                </a:solidFill>
              </a:rPr>
              <a:t>TOTAL DE LITROS DE LEITE: </a:t>
            </a:r>
            <a:r>
              <a:rPr lang="pt-BR" sz="3600" b="1" u="sng" dirty="0" smtClean="0">
                <a:solidFill>
                  <a:srgbClr val="7030A0"/>
                </a:solidFill>
              </a:rPr>
              <a:t>334.883.917 </a:t>
            </a:r>
            <a:r>
              <a:rPr lang="pt-BR" sz="3600" b="1" u="sng" dirty="0">
                <a:solidFill>
                  <a:srgbClr val="7030A0"/>
                </a:solidFill>
              </a:rPr>
              <a:t>L</a:t>
            </a:r>
            <a:br>
              <a:rPr lang="pt-BR" sz="3600" b="1" u="sng" dirty="0">
                <a:solidFill>
                  <a:srgbClr val="7030A0"/>
                </a:solidFill>
              </a:rPr>
            </a:br>
            <a:r>
              <a:rPr lang="pt-BR" sz="3600" b="1" dirty="0">
                <a:solidFill>
                  <a:schemeClr val="accent1"/>
                </a:solidFill>
              </a:rPr>
              <a:t>MÉDIA: </a:t>
            </a:r>
            <a:r>
              <a:rPr lang="pt-BR" sz="3600" b="1" dirty="0" smtClean="0">
                <a:solidFill>
                  <a:srgbClr val="C00000"/>
                </a:solidFill>
              </a:rPr>
              <a:t>33.488.391,70</a:t>
            </a:r>
            <a:r>
              <a:rPr lang="pt-BR" sz="3600" b="1" i="1" dirty="0" smtClean="0">
                <a:solidFill>
                  <a:srgbClr val="C00000"/>
                </a:solidFill>
              </a:rPr>
              <a:t> </a:t>
            </a:r>
            <a:r>
              <a:rPr lang="pt-BR" sz="3600" b="1" i="1" dirty="0" smtClean="0">
                <a:solidFill>
                  <a:srgbClr val="C00000"/>
                </a:solidFill>
              </a:rPr>
              <a:t>L</a:t>
            </a:r>
            <a:br>
              <a:rPr lang="pt-BR" sz="3600" b="1" i="1" dirty="0" smtClean="0">
                <a:solidFill>
                  <a:srgbClr val="C00000"/>
                </a:solidFill>
              </a:rPr>
            </a:br>
            <a:r>
              <a:rPr lang="pt-BR" b="1" i="1" dirty="0">
                <a:solidFill>
                  <a:srgbClr val="C00000"/>
                </a:solidFill>
              </a:rPr>
              <a:t/>
            </a:r>
            <a:br>
              <a:rPr lang="pt-BR" b="1" i="1" dirty="0">
                <a:solidFill>
                  <a:srgbClr val="C00000"/>
                </a:solidFill>
              </a:rPr>
            </a:br>
            <a:r>
              <a:rPr lang="pt-BR" b="1" i="1" dirty="0" smtClean="0">
                <a:solidFill>
                  <a:srgbClr val="C00000"/>
                </a:solidFill>
              </a:rPr>
              <a:t/>
            </a:r>
            <a:br>
              <a:rPr lang="pt-BR" b="1" i="1" dirty="0" smtClean="0">
                <a:solidFill>
                  <a:srgbClr val="C00000"/>
                </a:solidFill>
              </a:rPr>
            </a:br>
            <a:r>
              <a:rPr lang="pt-BR" b="1" i="1" dirty="0">
                <a:solidFill>
                  <a:srgbClr val="C00000"/>
                </a:solidFill>
              </a:rPr>
              <a:t/>
            </a:r>
            <a:br>
              <a:rPr lang="pt-BR" b="1" i="1" dirty="0">
                <a:solidFill>
                  <a:srgbClr val="C00000"/>
                </a:solidFill>
              </a:rPr>
            </a:br>
            <a:r>
              <a:rPr lang="pt-BR" b="1" i="1" dirty="0" smtClean="0">
                <a:solidFill>
                  <a:srgbClr val="C00000"/>
                </a:solidFill>
              </a:rPr>
              <a:t/>
            </a:r>
            <a:br>
              <a:rPr lang="pt-BR" b="1" i="1" dirty="0" smtClean="0">
                <a:solidFill>
                  <a:srgbClr val="C00000"/>
                </a:solidFill>
              </a:rPr>
            </a:br>
            <a:endParaRPr lang="pt-BR" dirty="0"/>
          </a:p>
        </p:txBody>
      </p:sp>
      <p:pic>
        <p:nvPicPr>
          <p:cNvPr id="3" name="Imagem 2" descr="C:\Users\FQPSLEITE\AppData\Local\Microsoft\Windows\INetCache\Content.Word\2017_FUNDO-LEITE_marca_APROVADA.JPG">
            <a:extLst>
              <a:ext uri="{FF2B5EF4-FFF2-40B4-BE49-F238E27FC236}">
                <a16:creationId xmlns:a16="http://schemas.microsoft.com/office/drawing/2014/main" xmlns="" id="{27F4226E-78F1-47F0-8225-353F825337F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188"/>
            <a:ext cx="1523470" cy="132556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Imagem 3" descr="C:\Users\FQPSLEITE\AppData\Local\Microsoft\Windows\INetCache\Content.Word\2017_FUNDO-LEITE_marca_APROVADA.JPG">
            <a:extLst>
              <a:ext uri="{FF2B5EF4-FFF2-40B4-BE49-F238E27FC236}">
                <a16:creationId xmlns:a16="http://schemas.microsoft.com/office/drawing/2014/main" xmlns="" id="{27F4226E-78F1-47F0-8225-353F825337F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5" y="230188"/>
            <a:ext cx="1523470" cy="1325563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5" name="Espaço Reservado para Conteúdo 6">
            <a:extLst>
              <a:ext uri="{FF2B5EF4-FFF2-40B4-BE49-F238E27FC236}">
                <a16:creationId xmlns:a16="http://schemas.microsoft.com/office/drawing/2014/main" xmlns="" id="{3436D94C-D0E2-4965-9CE9-3AED3DAC8D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2764479"/>
              </p:ext>
            </p:extLst>
          </p:nvPr>
        </p:nvGraphicFramePr>
        <p:xfrm>
          <a:off x="761735" y="2141537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3137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>
                <a:solidFill>
                  <a:srgbClr val="0070C0"/>
                </a:solidFill>
              </a:rPr>
              <a:t/>
            </a:r>
            <a:br>
              <a:rPr lang="pt-BR" b="1" dirty="0" smtClean="0">
                <a:solidFill>
                  <a:srgbClr val="0070C0"/>
                </a:solidFill>
              </a:rPr>
            </a:br>
            <a:r>
              <a:rPr lang="pt-BR" b="1" dirty="0">
                <a:solidFill>
                  <a:srgbClr val="0070C0"/>
                </a:solidFill>
              </a:rPr>
              <a:t/>
            </a:r>
            <a:br>
              <a:rPr lang="pt-BR" b="1" dirty="0">
                <a:solidFill>
                  <a:srgbClr val="0070C0"/>
                </a:solidFill>
              </a:rPr>
            </a:br>
            <a:r>
              <a:rPr lang="pt-BR" b="1" dirty="0" smtClean="0">
                <a:solidFill>
                  <a:srgbClr val="0070C0"/>
                </a:solidFill>
              </a:rPr>
              <a:t/>
            </a:r>
            <a:br>
              <a:rPr lang="pt-BR" b="1" dirty="0" smtClean="0">
                <a:solidFill>
                  <a:srgbClr val="0070C0"/>
                </a:solidFill>
              </a:rPr>
            </a:br>
            <a:r>
              <a:rPr lang="pt-BR" sz="3600" b="1" dirty="0" smtClean="0">
                <a:solidFill>
                  <a:srgbClr val="0070C0"/>
                </a:solidFill>
              </a:rPr>
              <a:t>VALOR </a:t>
            </a:r>
            <a:r>
              <a:rPr lang="pt-BR" sz="3600" b="1" dirty="0">
                <a:solidFill>
                  <a:srgbClr val="0070C0"/>
                </a:solidFill>
              </a:rPr>
              <a:t>ARRECADADO NO ANO </a:t>
            </a:r>
            <a:r>
              <a:rPr lang="pt-BR" sz="3600" b="1" u="sng" dirty="0" smtClean="0">
                <a:solidFill>
                  <a:srgbClr val="0070C0"/>
                </a:solidFill>
              </a:rPr>
              <a:t>2020</a:t>
            </a:r>
            <a:r>
              <a:rPr lang="pt-BR" sz="3600" b="1" dirty="0">
                <a:solidFill>
                  <a:srgbClr val="0070C0"/>
                </a:solidFill>
              </a:rPr>
              <a:t/>
            </a:r>
            <a:br>
              <a:rPr lang="pt-BR" sz="3600" b="1" dirty="0">
                <a:solidFill>
                  <a:srgbClr val="0070C0"/>
                </a:solidFill>
              </a:rPr>
            </a:br>
            <a:r>
              <a:rPr lang="pt-BR" sz="3600" b="1" dirty="0">
                <a:solidFill>
                  <a:srgbClr val="0070C0"/>
                </a:solidFill>
              </a:rPr>
              <a:t>TOTAL: </a:t>
            </a:r>
            <a:r>
              <a:rPr lang="pt-BR" sz="3600" b="1" u="sng" dirty="0">
                <a:solidFill>
                  <a:srgbClr val="7030A0"/>
                </a:solidFill>
              </a:rPr>
              <a:t>R$ </a:t>
            </a:r>
            <a:r>
              <a:rPr lang="pt-BR" sz="3600" b="1" u="sng" dirty="0" smtClean="0">
                <a:solidFill>
                  <a:srgbClr val="7030A0"/>
                </a:solidFill>
              </a:rPr>
              <a:t>2.085.818,22</a:t>
            </a:r>
            <a:r>
              <a:rPr lang="pt-BR" sz="3600" b="1" u="sng" dirty="0">
                <a:solidFill>
                  <a:srgbClr val="7030A0"/>
                </a:solidFill>
              </a:rPr>
              <a:t/>
            </a:r>
            <a:br>
              <a:rPr lang="pt-BR" sz="3600" b="1" u="sng" dirty="0">
                <a:solidFill>
                  <a:srgbClr val="7030A0"/>
                </a:solidFill>
              </a:rPr>
            </a:br>
            <a:r>
              <a:rPr lang="pt-BR" sz="3600" b="1" dirty="0">
                <a:solidFill>
                  <a:schemeClr val="accent1"/>
                </a:solidFill>
              </a:rPr>
              <a:t>MÉDIA: </a:t>
            </a:r>
            <a:r>
              <a:rPr lang="pt-BR" sz="3600" b="1" i="1" dirty="0">
                <a:solidFill>
                  <a:srgbClr val="C00000"/>
                </a:solidFill>
              </a:rPr>
              <a:t>R$ </a:t>
            </a:r>
            <a:r>
              <a:rPr lang="pt-BR" sz="3600" b="1" i="1" dirty="0" smtClean="0">
                <a:solidFill>
                  <a:srgbClr val="C00000"/>
                </a:solidFill>
              </a:rPr>
              <a:t>208.581,82</a:t>
            </a:r>
            <a:r>
              <a:rPr lang="pt-BR" b="1" i="1" dirty="0" smtClean="0">
                <a:solidFill>
                  <a:srgbClr val="C00000"/>
                </a:solidFill>
              </a:rPr>
              <a:t/>
            </a:r>
            <a:br>
              <a:rPr lang="pt-BR" b="1" i="1" dirty="0" smtClean="0">
                <a:solidFill>
                  <a:srgbClr val="C00000"/>
                </a:solidFill>
              </a:rPr>
            </a:br>
            <a:r>
              <a:rPr lang="pt-BR" b="1" i="1" dirty="0">
                <a:solidFill>
                  <a:srgbClr val="C00000"/>
                </a:solidFill>
              </a:rPr>
              <a:t/>
            </a:r>
            <a:br>
              <a:rPr lang="pt-BR" b="1" i="1" dirty="0">
                <a:solidFill>
                  <a:srgbClr val="C00000"/>
                </a:solidFill>
              </a:rPr>
            </a:br>
            <a:r>
              <a:rPr lang="pt-BR" b="1" i="1" dirty="0" smtClean="0">
                <a:solidFill>
                  <a:srgbClr val="C00000"/>
                </a:solidFill>
              </a:rPr>
              <a:t/>
            </a:r>
            <a:br>
              <a:rPr lang="pt-BR" b="1" i="1" dirty="0" smtClean="0">
                <a:solidFill>
                  <a:srgbClr val="C00000"/>
                </a:solidFill>
              </a:rPr>
            </a:br>
            <a:endParaRPr lang="pt-BR" dirty="0"/>
          </a:p>
        </p:txBody>
      </p:sp>
      <p:pic>
        <p:nvPicPr>
          <p:cNvPr id="3" name="Imagem 2" descr="C:\Users\FQPSLEITE\AppData\Local\Microsoft\Windows\INetCache\Content.Word\2017_FUNDO-LEITE_marca_APROVADA.JPG">
            <a:extLst>
              <a:ext uri="{FF2B5EF4-FFF2-40B4-BE49-F238E27FC236}">
                <a16:creationId xmlns:a16="http://schemas.microsoft.com/office/drawing/2014/main" xmlns="" id="{09BCD459-9C8F-425F-B9AC-029108000AB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188"/>
            <a:ext cx="1523470" cy="132556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Imagem 3" descr="C:\Users\FQPSLEITE\AppData\Local\Microsoft\Windows\INetCache\Content.Word\2017_FUNDO-LEITE_marca_APROVADA.JPG">
            <a:extLst>
              <a:ext uri="{FF2B5EF4-FFF2-40B4-BE49-F238E27FC236}">
                <a16:creationId xmlns:a16="http://schemas.microsoft.com/office/drawing/2014/main" xmlns="" id="{09BCD459-9C8F-425F-B9AC-029108000AB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2588"/>
            <a:ext cx="1523470" cy="132556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Imagem 4" descr="C:\Users\FQPSLEITE\AppData\Local\Microsoft\Windows\INetCache\Content.Word\2017_FUNDO-LEITE_marca_APROVADA.JPG">
            <a:extLst>
              <a:ext uri="{FF2B5EF4-FFF2-40B4-BE49-F238E27FC236}">
                <a16:creationId xmlns:a16="http://schemas.microsoft.com/office/drawing/2014/main" xmlns="" id="{09BCD459-9C8F-425F-B9AC-029108000AB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84" y="297656"/>
            <a:ext cx="1523470" cy="1325563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6" name="Espaço Reservado para Conteúdo 7">
            <a:extLst>
              <a:ext uri="{FF2B5EF4-FFF2-40B4-BE49-F238E27FC236}">
                <a16:creationId xmlns:a16="http://schemas.microsoft.com/office/drawing/2014/main" xmlns="" id="{F52B5DF7-CA26-4202-BC27-53F80F440A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696754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1186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C085C-7EAC-4353-8D02-CB7BE7492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solidFill>
                  <a:srgbClr val="0070C0"/>
                </a:solidFill>
              </a:rPr>
              <a:t>          </a:t>
            </a:r>
            <a:r>
              <a:rPr lang="pt-BR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COMPARATIVO DE QUANTITATIVO DE LEITE ENTRE OS ANOS </a:t>
            </a:r>
            <a:r>
              <a:rPr lang="pt-BR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17/18/19/20</a:t>
            </a:r>
            <a:endParaRPr lang="pt-BR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Espaço Reservado para Conteúdo 6">
            <a:extLst>
              <a:ext uri="{FF2B5EF4-FFF2-40B4-BE49-F238E27FC236}">
                <a16:creationId xmlns:a16="http://schemas.microsoft.com/office/drawing/2014/main" xmlns="" id="{325F66A6-2174-4D3C-AB67-E939388AD2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1146796"/>
              </p:ext>
            </p:extLst>
          </p:nvPr>
        </p:nvGraphicFramePr>
        <p:xfrm>
          <a:off x="560480" y="1837982"/>
          <a:ext cx="10515600" cy="4455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Imagem 7" descr="C:\Users\FQPSLEITE\AppData\Local\Microsoft\Windows\INetCache\Content.Word\2017_FUNDO-LEITE_marca_APROVADA.JPG">
            <a:extLst>
              <a:ext uri="{FF2B5EF4-FFF2-40B4-BE49-F238E27FC236}">
                <a16:creationId xmlns:a16="http://schemas.microsoft.com/office/drawing/2014/main" xmlns="" id="{1F411747-3E73-4912-BF7E-18B7B1AE813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188"/>
            <a:ext cx="1523470" cy="132556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7229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529F32D-EFBE-425C-9AD7-6897F23EB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65125"/>
            <a:ext cx="9982200" cy="1460500"/>
          </a:xfrm>
        </p:spPr>
        <p:txBody>
          <a:bodyPr>
            <a:normAutofit/>
          </a:bodyPr>
          <a:lstStyle/>
          <a:p>
            <a:pPr algn="ctr"/>
            <a:r>
              <a:rPr lang="pt-BR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COMPARATIVO DO VALOR ARRECADADO ENTRE OS ANOS </a:t>
            </a:r>
            <a:r>
              <a:rPr lang="pt-BR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17/18/19/20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Espaço Reservado para Conteúdo 9">
            <a:extLst>
              <a:ext uri="{FF2B5EF4-FFF2-40B4-BE49-F238E27FC236}">
                <a16:creationId xmlns:a16="http://schemas.microsoft.com/office/drawing/2014/main" xmlns="" id="{5A6721D0-FAC1-4FA5-8C80-B5B21DEA85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852060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Imagem 3" descr="C:\Users\FQPSLEITE\AppData\Local\Microsoft\Windows\INetCache\Content.Word\2017_FUNDO-LEITE_marca_APROVADA.JPG">
            <a:extLst>
              <a:ext uri="{FF2B5EF4-FFF2-40B4-BE49-F238E27FC236}">
                <a16:creationId xmlns:a16="http://schemas.microsoft.com/office/drawing/2014/main" xmlns="" id="{4BEAC88D-797B-4F32-A169-7CA47488B7C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188"/>
            <a:ext cx="1523470" cy="132556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6520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C1FBE8F-18EB-47DB-B1D9-77CEEF75A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30D3C813-0892-49B7-93F7-3D3653575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271" y="1690688"/>
            <a:ext cx="10698892" cy="5027929"/>
          </a:xfrm>
          <a:ln w="57150">
            <a:solidFill>
              <a:srgbClr val="FF0000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pt-BR" b="1" dirty="0">
                <a:solidFill>
                  <a:srgbClr val="0070C0"/>
                </a:solidFill>
              </a:rPr>
              <a:t>TOTAL DE LITRAGEM DE LEITE:</a:t>
            </a:r>
          </a:p>
          <a:p>
            <a:pPr marL="0" indent="0">
              <a:buNone/>
            </a:pPr>
            <a:r>
              <a:rPr lang="pt-BR" dirty="0"/>
              <a:t>2017 – 243.702.206 L</a:t>
            </a:r>
          </a:p>
          <a:p>
            <a:pPr marL="0" indent="0">
              <a:buNone/>
            </a:pPr>
            <a:r>
              <a:rPr lang="pt-BR" dirty="0"/>
              <a:t>2018 – 396.295.569 L</a:t>
            </a:r>
          </a:p>
          <a:p>
            <a:pPr marL="0" indent="0">
              <a:buNone/>
            </a:pPr>
            <a:r>
              <a:rPr lang="pt-BR" dirty="0"/>
              <a:t>2019 – </a:t>
            </a:r>
            <a:r>
              <a:rPr lang="pt-BR" dirty="0" smtClean="0"/>
              <a:t>432.828.633 L</a:t>
            </a:r>
          </a:p>
          <a:p>
            <a:pPr marL="0" indent="0">
              <a:buNone/>
            </a:pPr>
            <a:r>
              <a:rPr lang="pt-BR" dirty="0" smtClean="0"/>
              <a:t>2020 – </a:t>
            </a:r>
            <a:r>
              <a:rPr lang="pt-BR" dirty="0" smtClean="0"/>
              <a:t>334.883.917 </a:t>
            </a:r>
            <a:r>
              <a:rPr lang="pt-BR" dirty="0" smtClean="0"/>
              <a:t>L</a:t>
            </a:r>
            <a:endParaRPr lang="pt-BR" dirty="0"/>
          </a:p>
          <a:p>
            <a:pPr marL="0" indent="0">
              <a:buNone/>
            </a:pPr>
            <a:endParaRPr lang="pt-BR" dirty="0"/>
          </a:p>
          <a:p>
            <a:r>
              <a:rPr lang="pt-BR" b="1" dirty="0">
                <a:solidFill>
                  <a:srgbClr val="0070C0"/>
                </a:solidFill>
              </a:rPr>
              <a:t>TOTAL DE VALOR ARRECADADO:</a:t>
            </a:r>
          </a:p>
          <a:p>
            <a:pPr marL="0" indent="0">
              <a:buNone/>
            </a:pPr>
            <a:r>
              <a:rPr lang="pt-BR" dirty="0"/>
              <a:t>2017 – R$ 1.218.511,03</a:t>
            </a:r>
          </a:p>
          <a:p>
            <a:pPr marL="0" indent="0">
              <a:buNone/>
            </a:pPr>
            <a:r>
              <a:rPr lang="pt-BR" dirty="0"/>
              <a:t>2018 – R$ 2.040.003,74</a:t>
            </a:r>
          </a:p>
          <a:p>
            <a:pPr marL="0" indent="0">
              <a:buNone/>
            </a:pPr>
            <a:r>
              <a:rPr lang="pt-BR" dirty="0"/>
              <a:t>2019 – R$ </a:t>
            </a:r>
            <a:r>
              <a:rPr lang="pt-BR" dirty="0" smtClean="0"/>
              <a:t>2.445.725,88</a:t>
            </a:r>
          </a:p>
          <a:p>
            <a:pPr marL="0" indent="0">
              <a:buNone/>
            </a:pPr>
            <a:r>
              <a:rPr lang="pt-BR" dirty="0" smtClean="0"/>
              <a:t>2020 – R</a:t>
            </a:r>
            <a:r>
              <a:rPr lang="pt-BR" smtClean="0"/>
              <a:t>$ </a:t>
            </a:r>
            <a:r>
              <a:rPr lang="pt-BR" smtClean="0"/>
              <a:t>2.085.818,22</a:t>
            </a: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sz="1600" dirty="0"/>
              <a:t>FONTE: FQPS/Leite</a:t>
            </a:r>
          </a:p>
        </p:txBody>
      </p:sp>
      <p:sp>
        <p:nvSpPr>
          <p:cNvPr id="4" name="Seta: para a Direita 3">
            <a:extLst>
              <a:ext uri="{FF2B5EF4-FFF2-40B4-BE49-F238E27FC236}">
                <a16:creationId xmlns:a16="http://schemas.microsoft.com/office/drawing/2014/main" xmlns="" id="{E054E5DA-3FBF-47C4-8D14-5116E7F6D6BE}"/>
              </a:ext>
            </a:extLst>
          </p:cNvPr>
          <p:cNvSpPr/>
          <p:nvPr/>
        </p:nvSpPr>
        <p:spPr>
          <a:xfrm>
            <a:off x="4761468" y="2549544"/>
            <a:ext cx="852616" cy="3707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605B8338-6245-4EB1-B65A-FA37542B85CE}"/>
              </a:ext>
            </a:extLst>
          </p:cNvPr>
          <p:cNvSpPr/>
          <p:nvPr/>
        </p:nvSpPr>
        <p:spPr>
          <a:xfrm>
            <a:off x="6316361" y="2442520"/>
            <a:ext cx="2172731" cy="506628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/>
              <a:t>1.381.493.644 </a:t>
            </a:r>
            <a:r>
              <a:rPr lang="pt-BR" sz="2400" b="1" dirty="0"/>
              <a:t>L</a:t>
            </a:r>
          </a:p>
        </p:txBody>
      </p:sp>
      <p:pic>
        <p:nvPicPr>
          <p:cNvPr id="6" name="Imagem 5" descr="C:\Users\FQPSLEITE\AppData\Local\Microsoft\Windows\INetCache\Content.Word\2017_FUNDO-LEITE_marca_APROVADA.JPG">
            <a:extLst>
              <a:ext uri="{FF2B5EF4-FFF2-40B4-BE49-F238E27FC236}">
                <a16:creationId xmlns:a16="http://schemas.microsoft.com/office/drawing/2014/main" xmlns="" id="{430A2384-8F42-4A5D-A037-7DCD244D2F1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4" y="0"/>
            <a:ext cx="1523470" cy="1325563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Seta: para a Direita 7">
            <a:extLst>
              <a:ext uri="{FF2B5EF4-FFF2-40B4-BE49-F238E27FC236}">
                <a16:creationId xmlns:a16="http://schemas.microsoft.com/office/drawing/2014/main" xmlns="" id="{E687A213-8C4D-4852-BD03-9D830713984C}"/>
              </a:ext>
            </a:extLst>
          </p:cNvPr>
          <p:cNvSpPr/>
          <p:nvPr/>
        </p:nvSpPr>
        <p:spPr>
          <a:xfrm>
            <a:off x="4761468" y="4549344"/>
            <a:ext cx="852616" cy="3707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xmlns="" id="{BEF7A9B8-C325-4757-8386-E4AED2B59DC5}"/>
              </a:ext>
            </a:extLst>
          </p:cNvPr>
          <p:cNvSpPr/>
          <p:nvPr/>
        </p:nvSpPr>
        <p:spPr>
          <a:xfrm>
            <a:off x="6093940" y="4481382"/>
            <a:ext cx="2261286" cy="506628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R$ </a:t>
            </a:r>
            <a:r>
              <a:rPr lang="pt-BR" sz="2400" b="1" dirty="0" smtClean="0"/>
              <a:t>7.579.175,93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411017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4142</TotalTime>
  <Words>189</Words>
  <Application>Microsoft Office PowerPoint</Application>
  <PresentationFormat>Widescreen</PresentationFormat>
  <Paragraphs>48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QUANTITATIVO DE LITROS LEITE NO ANO 2017 TOTAL DE LITROS DE LEITE: 243.702.206 L MÉDIA: 30.462.775,75 L</vt:lpstr>
      <vt:lpstr>VALOR ARRECADADO NO ANO 2017 TOTAL: R$ 1.218.511,03 MÉDIA: R$ 152.313,88</vt:lpstr>
      <vt:lpstr>QUANTITATIVO DE LITROS LEITE NO ANO 2018 TOTAL DE LITROS DE LEITE: 396.295.569 L MÉDIA: 33.024.630,75 L</vt:lpstr>
      <vt:lpstr>VALOR ARRECADADO NO ANO 2018 TOTAL: R$ 2.040.003,74 MÉDIA: R$ 170.000,31</vt:lpstr>
      <vt:lpstr>QUANTITATIVO DE LITROS LEITE NO ANO 2019 TOTAL DE LITROS DE LEITE: 432.828.633 L MÉDIA: 36.069.052,76 L</vt:lpstr>
      <vt:lpstr>VALOR ARRECADADO NO ANO 2019 TOTAL: R$ 2.445.725,88 MÉDIA: R$ 203.810,49</vt:lpstr>
      <vt:lpstr>      QUANTITATIVO DE LITROS LEITE NO ANO 2020 TOTAL DE LITROS DE LEITE: 334.883.917 L MÉDIA: 33.488.391,70 L     </vt:lpstr>
      <vt:lpstr>   VALOR ARRECADADO NO ANO 2020 TOTAL: R$ 2.085.818,22 MÉDIA: R$ 208.581,82   </vt:lpstr>
      <vt:lpstr>          COMPARATIVO DE QUANTITATIVO DE LEITE ENTRE OS ANOS 17/18/19/20</vt:lpstr>
      <vt:lpstr>COMPARATIVO DO VALOR ARRECADADO ENTRE OS ANOS 17/18/19/20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Clóvis Antonio</dc:creator>
  <cp:lastModifiedBy>clovisfortes@hotmail.com</cp:lastModifiedBy>
  <cp:revision>380</cp:revision>
  <cp:lastPrinted>2019-05-13T20:02:18Z</cp:lastPrinted>
  <dcterms:created xsi:type="dcterms:W3CDTF">2017-10-31T13:52:09Z</dcterms:created>
  <dcterms:modified xsi:type="dcterms:W3CDTF">2020-11-09T18:15:02Z</dcterms:modified>
</cp:coreProperties>
</file>